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4" r:id="rId1"/>
    <p:sldMasterId id="2147483916" r:id="rId2"/>
  </p:sldMasterIdLst>
  <p:notesMasterIdLst>
    <p:notesMasterId r:id="rId56"/>
  </p:notesMasterIdLst>
  <p:sldIdLst>
    <p:sldId id="571" r:id="rId3"/>
    <p:sldId id="478" r:id="rId4"/>
    <p:sldId id="584" r:id="rId5"/>
    <p:sldId id="541" r:id="rId6"/>
    <p:sldId id="614" r:id="rId7"/>
    <p:sldId id="543" r:id="rId8"/>
    <p:sldId id="544" r:id="rId9"/>
    <p:sldId id="545" r:id="rId10"/>
    <p:sldId id="546" r:id="rId11"/>
    <p:sldId id="615" r:id="rId12"/>
    <p:sldId id="585" r:id="rId13"/>
    <p:sldId id="507" r:id="rId14"/>
    <p:sldId id="424" r:id="rId15"/>
    <p:sldId id="439" r:id="rId16"/>
    <p:sldId id="334" r:id="rId17"/>
    <p:sldId id="414" r:id="rId18"/>
    <p:sldId id="599" r:id="rId19"/>
    <p:sldId id="602" r:id="rId20"/>
    <p:sldId id="601" r:id="rId21"/>
    <p:sldId id="542" r:id="rId22"/>
    <p:sldId id="493" r:id="rId23"/>
    <p:sldId id="421" r:id="rId24"/>
    <p:sldId id="616" r:id="rId25"/>
    <p:sldId id="604" r:id="rId26"/>
    <p:sldId id="582" r:id="rId27"/>
    <p:sldId id="587" r:id="rId28"/>
    <p:sldId id="590" r:id="rId29"/>
    <p:sldId id="607" r:id="rId30"/>
    <p:sldId id="586" r:id="rId31"/>
    <p:sldId id="256" r:id="rId32"/>
    <p:sldId id="257" r:id="rId33"/>
    <p:sldId id="258" r:id="rId34"/>
    <p:sldId id="608" r:id="rId35"/>
    <p:sldId id="591" r:id="rId36"/>
    <p:sldId id="613" r:id="rId37"/>
    <p:sldId id="617" r:id="rId38"/>
    <p:sldId id="605" r:id="rId39"/>
    <p:sldId id="606" r:id="rId40"/>
    <p:sldId id="595" r:id="rId41"/>
    <p:sldId id="596" r:id="rId42"/>
    <p:sldId id="597" r:id="rId43"/>
    <p:sldId id="610" r:id="rId44"/>
    <p:sldId id="347" r:id="rId45"/>
    <p:sldId id="346" r:id="rId46"/>
    <p:sldId id="351" r:id="rId47"/>
    <p:sldId id="352" r:id="rId48"/>
    <p:sldId id="598" r:id="rId49"/>
    <p:sldId id="369" r:id="rId50"/>
    <p:sldId id="517" r:id="rId51"/>
    <p:sldId id="609" r:id="rId52"/>
    <p:sldId id="611" r:id="rId53"/>
    <p:sldId id="612" r:id="rId54"/>
    <p:sldId id="589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os Fernando Marins Rodrigues" initials="CFMR" lastIdx="1" clrIdx="0">
    <p:extLst>
      <p:ext uri="{19B8F6BF-5375-455C-9EA6-DF929625EA0E}">
        <p15:presenceInfo xmlns:p15="http://schemas.microsoft.com/office/powerpoint/2012/main" userId="d29365235a62dbd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66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83602" autoAdjust="0"/>
  </p:normalViewPr>
  <p:slideViewPr>
    <p:cSldViewPr>
      <p:cViewPr varScale="1">
        <p:scale>
          <a:sx n="60" d="100"/>
          <a:sy n="60" d="100"/>
        </p:scale>
        <p:origin x="1716" y="78"/>
      </p:cViewPr>
      <p:guideLst>
        <p:guide orient="horz" pos="216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commentAuthors" Target="commentAuthor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4047B2-ADC5-4D5C-A3C8-940AD9C9E6C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7FFE2DD-B798-4AFE-8B67-8E151911217B}">
      <dgm:prSet phldrT="[Texto]"/>
      <dgm:spPr>
        <a:solidFill>
          <a:schemeClr val="accent2"/>
        </a:solidFill>
      </dgm:spPr>
      <dgm:t>
        <a:bodyPr/>
        <a:lstStyle/>
        <a:p>
          <a:r>
            <a:rPr lang="pt-BR" dirty="0"/>
            <a:t>218,2 mi bovinos</a:t>
          </a:r>
        </a:p>
      </dgm:t>
    </dgm:pt>
    <dgm:pt modelId="{7B192E45-ED32-43D2-8BB2-8AD6641A5192}" type="parTrans" cxnId="{A143BFD4-8BD8-4209-8E6B-E985D2885739}">
      <dgm:prSet/>
      <dgm:spPr/>
      <dgm:t>
        <a:bodyPr/>
        <a:lstStyle/>
        <a:p>
          <a:endParaRPr lang="pt-BR"/>
        </a:p>
      </dgm:t>
    </dgm:pt>
    <dgm:pt modelId="{E0891955-E92E-4715-9CA3-3361C083B048}" type="sibTrans" cxnId="{A143BFD4-8BD8-4209-8E6B-E985D2885739}">
      <dgm:prSet/>
      <dgm:spPr/>
      <dgm:t>
        <a:bodyPr/>
        <a:lstStyle/>
        <a:p>
          <a:endParaRPr lang="pt-BR"/>
        </a:p>
      </dgm:t>
    </dgm:pt>
    <dgm:pt modelId="{0C3D82BB-46B7-4E89-908A-DD726F8F7841}">
      <dgm:prSet phldrT="[Texto]"/>
      <dgm:spPr>
        <a:solidFill>
          <a:schemeClr val="accent2"/>
        </a:solidFill>
      </dgm:spPr>
      <dgm:t>
        <a:bodyPr/>
        <a:lstStyle/>
        <a:p>
          <a:r>
            <a:rPr lang="pt-BR" dirty="0"/>
            <a:t>80 mi vacas e novilhas</a:t>
          </a:r>
        </a:p>
      </dgm:t>
    </dgm:pt>
    <dgm:pt modelId="{841123EA-6FE1-45F3-995C-14DDA3DC8F18}" type="parTrans" cxnId="{28B80538-BBB1-4716-9C93-DD568D399A71}">
      <dgm:prSet/>
      <dgm:spPr/>
      <dgm:t>
        <a:bodyPr/>
        <a:lstStyle/>
        <a:p>
          <a:endParaRPr lang="pt-BR"/>
        </a:p>
      </dgm:t>
    </dgm:pt>
    <dgm:pt modelId="{6D97AF14-0A07-4F77-84E2-C1BF38F6B5A1}" type="sibTrans" cxnId="{28B80538-BBB1-4716-9C93-DD568D399A71}">
      <dgm:prSet/>
      <dgm:spPr/>
      <dgm:t>
        <a:bodyPr/>
        <a:lstStyle/>
        <a:p>
          <a:endParaRPr lang="pt-BR"/>
        </a:p>
      </dgm:t>
    </dgm:pt>
    <dgm:pt modelId="{DC502AB6-7223-4794-9829-B98F83324E44}">
      <dgm:prSet phldrT="[Texto]"/>
      <dgm:spPr>
        <a:solidFill>
          <a:schemeClr val="accent2"/>
        </a:solidFill>
      </dgm:spPr>
      <dgm:t>
        <a:bodyPr/>
        <a:lstStyle/>
        <a:p>
          <a:r>
            <a:rPr lang="pt-BR" dirty="0"/>
            <a:t>20 mi </a:t>
          </a:r>
          <a:r>
            <a:rPr lang="pt-BR" dirty="0" err="1"/>
            <a:t>leche</a:t>
          </a:r>
          <a:r>
            <a:rPr lang="pt-BR" dirty="0"/>
            <a:t> (25%)</a:t>
          </a:r>
        </a:p>
      </dgm:t>
    </dgm:pt>
    <dgm:pt modelId="{3D9B2491-AEC4-40DB-87E5-17F6A3170A6C}" type="parTrans" cxnId="{C0661A83-914D-4B98-B355-1D169365BEBF}">
      <dgm:prSet/>
      <dgm:spPr/>
      <dgm:t>
        <a:bodyPr/>
        <a:lstStyle/>
        <a:p>
          <a:endParaRPr lang="pt-BR"/>
        </a:p>
      </dgm:t>
    </dgm:pt>
    <dgm:pt modelId="{FF3B361C-7AD0-45F4-9623-344C60054EFA}" type="sibTrans" cxnId="{C0661A83-914D-4B98-B355-1D169365BEBF}">
      <dgm:prSet/>
      <dgm:spPr/>
      <dgm:t>
        <a:bodyPr/>
        <a:lstStyle/>
        <a:p>
          <a:endParaRPr lang="pt-BR"/>
        </a:p>
      </dgm:t>
    </dgm:pt>
    <dgm:pt modelId="{A605CBD6-06EF-407A-9D69-4E2391598D17}">
      <dgm:prSet phldrT="[Texto]"/>
      <dgm:spPr>
        <a:solidFill>
          <a:schemeClr val="accent2"/>
        </a:solidFill>
      </dgm:spPr>
      <dgm:t>
        <a:bodyPr/>
        <a:lstStyle/>
        <a:p>
          <a:r>
            <a:rPr lang="pt-BR" dirty="0"/>
            <a:t>33,4 bi litros/</a:t>
          </a:r>
          <a:r>
            <a:rPr lang="pt-BR" dirty="0" err="1"/>
            <a:t>año</a:t>
          </a:r>
          <a:endParaRPr lang="pt-BR" dirty="0"/>
        </a:p>
      </dgm:t>
    </dgm:pt>
    <dgm:pt modelId="{81E89D4C-62A5-4596-8B70-68D540920ED7}" type="parTrans" cxnId="{AB7B3C9F-33E4-460E-B9DE-500132BD3A75}">
      <dgm:prSet/>
      <dgm:spPr/>
      <dgm:t>
        <a:bodyPr/>
        <a:lstStyle/>
        <a:p>
          <a:endParaRPr lang="pt-BR"/>
        </a:p>
      </dgm:t>
    </dgm:pt>
    <dgm:pt modelId="{923163E5-AE44-4AA9-8830-9C182E738C5C}" type="sibTrans" cxnId="{AB7B3C9F-33E4-460E-B9DE-500132BD3A75}">
      <dgm:prSet/>
      <dgm:spPr/>
      <dgm:t>
        <a:bodyPr/>
        <a:lstStyle/>
        <a:p>
          <a:endParaRPr lang="pt-BR"/>
        </a:p>
      </dgm:t>
    </dgm:pt>
    <dgm:pt modelId="{721A5494-708B-45BC-9557-99F9B87A476E}">
      <dgm:prSet phldrT="[Texto]"/>
      <dgm:spPr>
        <a:solidFill>
          <a:schemeClr val="accent2"/>
        </a:solidFill>
      </dgm:spPr>
      <dgm:t>
        <a:bodyPr/>
        <a:lstStyle/>
        <a:p>
          <a:r>
            <a:rPr lang="pt-BR" dirty="0"/>
            <a:t>60 mi carne (75%)</a:t>
          </a:r>
        </a:p>
      </dgm:t>
    </dgm:pt>
    <dgm:pt modelId="{9586CDC4-DB40-42CC-AB3A-3F39E904C050}" type="parTrans" cxnId="{10D6737A-6C6E-4B23-9555-240E39E354FF}">
      <dgm:prSet/>
      <dgm:spPr/>
      <dgm:t>
        <a:bodyPr/>
        <a:lstStyle/>
        <a:p>
          <a:endParaRPr lang="pt-BR"/>
        </a:p>
      </dgm:t>
    </dgm:pt>
    <dgm:pt modelId="{83A1B380-3C9E-4AE7-96FD-72A1C3AE2F50}" type="sibTrans" cxnId="{10D6737A-6C6E-4B23-9555-240E39E354FF}">
      <dgm:prSet/>
      <dgm:spPr/>
      <dgm:t>
        <a:bodyPr/>
        <a:lstStyle/>
        <a:p>
          <a:endParaRPr lang="pt-BR"/>
        </a:p>
      </dgm:t>
    </dgm:pt>
    <dgm:pt modelId="{00B0B108-08B5-428A-9B58-9D95ADA52DB4}">
      <dgm:prSet phldrT="[Texto]"/>
      <dgm:spPr>
        <a:solidFill>
          <a:schemeClr val="accent2"/>
        </a:solidFill>
      </dgm:spPr>
      <dgm:t>
        <a:bodyPr/>
        <a:lstStyle/>
        <a:p>
          <a:r>
            <a:rPr lang="pt-BR" dirty="0"/>
            <a:t>40 mi abate/</a:t>
          </a:r>
          <a:r>
            <a:rPr lang="pt-BR" dirty="0" err="1"/>
            <a:t>año</a:t>
          </a:r>
          <a:endParaRPr lang="pt-BR" dirty="0"/>
        </a:p>
      </dgm:t>
    </dgm:pt>
    <dgm:pt modelId="{1735D1CD-9CFC-49A3-8B86-A768C46D6ACC}" type="parTrans" cxnId="{57A67331-FACE-4DE6-9D83-A5BEDBDF6EE9}">
      <dgm:prSet/>
      <dgm:spPr/>
      <dgm:t>
        <a:bodyPr/>
        <a:lstStyle/>
        <a:p>
          <a:endParaRPr lang="pt-BR"/>
        </a:p>
      </dgm:t>
    </dgm:pt>
    <dgm:pt modelId="{F6198A81-DFF6-4522-AFB1-B2E661B7635F}" type="sibTrans" cxnId="{57A67331-FACE-4DE6-9D83-A5BEDBDF6EE9}">
      <dgm:prSet/>
      <dgm:spPr/>
      <dgm:t>
        <a:bodyPr/>
        <a:lstStyle/>
        <a:p>
          <a:endParaRPr lang="pt-BR"/>
        </a:p>
      </dgm:t>
    </dgm:pt>
    <dgm:pt modelId="{35FA1565-837C-41DB-93B0-94CFCF221DAF}">
      <dgm:prSet phldrT="[Texto]"/>
      <dgm:spPr>
        <a:solidFill>
          <a:schemeClr val="accent2"/>
        </a:solidFill>
      </dgm:spPr>
      <dgm:t>
        <a:bodyPr/>
        <a:lstStyle/>
        <a:p>
          <a:r>
            <a:rPr lang="pt-BR" dirty="0"/>
            <a:t>10 mi </a:t>
          </a:r>
          <a:r>
            <a:rPr lang="pt-BR" dirty="0" err="1"/>
            <a:t>ton</a:t>
          </a:r>
          <a:r>
            <a:rPr lang="pt-BR" dirty="0"/>
            <a:t>/</a:t>
          </a:r>
          <a:r>
            <a:rPr lang="pt-BR" dirty="0" err="1"/>
            <a:t>año</a:t>
          </a:r>
          <a:endParaRPr lang="pt-BR" dirty="0"/>
        </a:p>
      </dgm:t>
    </dgm:pt>
    <dgm:pt modelId="{43AE4790-23E7-4BDF-92F9-5747076CC111}" type="parTrans" cxnId="{853E0F97-2AA3-410B-A40B-87F6B3FB790B}">
      <dgm:prSet/>
      <dgm:spPr/>
      <dgm:t>
        <a:bodyPr/>
        <a:lstStyle/>
        <a:p>
          <a:endParaRPr lang="pt-BR"/>
        </a:p>
      </dgm:t>
    </dgm:pt>
    <dgm:pt modelId="{82587107-3104-4B92-A301-4CA45A8FB868}" type="sibTrans" cxnId="{853E0F97-2AA3-410B-A40B-87F6B3FB790B}">
      <dgm:prSet/>
      <dgm:spPr/>
      <dgm:t>
        <a:bodyPr/>
        <a:lstStyle/>
        <a:p>
          <a:endParaRPr lang="pt-BR"/>
        </a:p>
      </dgm:t>
    </dgm:pt>
    <dgm:pt modelId="{509F45CE-32E8-4D00-B38C-DC0BA94AC91D}" type="pres">
      <dgm:prSet presAssocID="{2E4047B2-ADC5-4D5C-A3C8-940AD9C9E6CD}" presName="diagram" presStyleCnt="0">
        <dgm:presLayoutVars>
          <dgm:dir/>
          <dgm:resizeHandles val="exact"/>
        </dgm:presLayoutVars>
      </dgm:prSet>
      <dgm:spPr/>
    </dgm:pt>
    <dgm:pt modelId="{68CBFAEA-4CC6-4A1E-BCEF-1B77C64CF908}" type="pres">
      <dgm:prSet presAssocID="{B7FFE2DD-B798-4AFE-8B67-8E151911217B}" presName="node" presStyleLbl="node1" presStyleIdx="0" presStyleCnt="7" custScaleX="39510" custScaleY="16282" custLinFactNeighborX="24018" custLinFactNeighborY="5599">
        <dgm:presLayoutVars>
          <dgm:bulletEnabled val="1"/>
        </dgm:presLayoutVars>
      </dgm:prSet>
      <dgm:spPr/>
    </dgm:pt>
    <dgm:pt modelId="{33EB773D-81F3-4849-A2A7-9F2FC45C3CDA}" type="pres">
      <dgm:prSet presAssocID="{E0891955-E92E-4715-9CA3-3361C083B048}" presName="sibTrans" presStyleCnt="0"/>
      <dgm:spPr/>
    </dgm:pt>
    <dgm:pt modelId="{16F319C3-F278-407C-BE8C-9CC2E4EFB513}" type="pres">
      <dgm:prSet presAssocID="{0C3D82BB-46B7-4E89-908A-DD726F8F7841}" presName="node" presStyleLbl="node1" presStyleIdx="1" presStyleCnt="7" custScaleX="39510" custScaleY="16282" custLinFactNeighborX="-25492" custLinFactNeighborY="26509">
        <dgm:presLayoutVars>
          <dgm:bulletEnabled val="1"/>
        </dgm:presLayoutVars>
      </dgm:prSet>
      <dgm:spPr/>
    </dgm:pt>
    <dgm:pt modelId="{602DB95C-999B-4FDC-9CF8-508C36901C35}" type="pres">
      <dgm:prSet presAssocID="{6D97AF14-0A07-4F77-84E2-C1BF38F6B5A1}" presName="sibTrans" presStyleCnt="0"/>
      <dgm:spPr/>
    </dgm:pt>
    <dgm:pt modelId="{18234A90-1F23-4812-8BB9-D96C283E7FAA}" type="pres">
      <dgm:prSet presAssocID="{DC502AB6-7223-4794-9829-B98F83324E44}" presName="node" presStyleLbl="node1" presStyleIdx="2" presStyleCnt="7" custScaleX="39510" custScaleY="16282" custLinFactNeighborX="-6746" custLinFactNeighborY="17223">
        <dgm:presLayoutVars>
          <dgm:bulletEnabled val="1"/>
        </dgm:presLayoutVars>
      </dgm:prSet>
      <dgm:spPr/>
    </dgm:pt>
    <dgm:pt modelId="{F6D627CF-2EA8-43C8-8BD5-72A3FD687C8F}" type="pres">
      <dgm:prSet presAssocID="{FF3B361C-7AD0-45F4-9623-344C60054EFA}" presName="sibTrans" presStyleCnt="0"/>
      <dgm:spPr/>
    </dgm:pt>
    <dgm:pt modelId="{7FA28B9E-84E1-405D-A8E1-48246912C626}" type="pres">
      <dgm:prSet presAssocID="{A605CBD6-06EF-407A-9D69-4E2391598D17}" presName="node" presStyleLbl="node1" presStyleIdx="3" presStyleCnt="7" custScaleX="39510" custScaleY="16282" custLinFactNeighborX="-56247" custLinFactNeighborY="38803">
        <dgm:presLayoutVars>
          <dgm:bulletEnabled val="1"/>
        </dgm:presLayoutVars>
      </dgm:prSet>
      <dgm:spPr/>
    </dgm:pt>
    <dgm:pt modelId="{036AA5C0-CD2D-48B8-AD20-F613ECD45EBB}" type="pres">
      <dgm:prSet presAssocID="{923163E5-AE44-4AA9-8830-9C182E738C5C}" presName="sibTrans" presStyleCnt="0"/>
      <dgm:spPr/>
    </dgm:pt>
    <dgm:pt modelId="{0280A16E-C903-4421-9672-0B89A861EE60}" type="pres">
      <dgm:prSet presAssocID="{721A5494-708B-45BC-9557-99F9B87A476E}" presName="node" presStyleLbl="node1" presStyleIdx="4" presStyleCnt="7" custScaleX="39510" custScaleY="16282" custLinFactNeighborX="43773" custLinFactNeighborY="-15941">
        <dgm:presLayoutVars>
          <dgm:bulletEnabled val="1"/>
        </dgm:presLayoutVars>
      </dgm:prSet>
      <dgm:spPr/>
    </dgm:pt>
    <dgm:pt modelId="{B00C0B3D-880C-414C-9D07-25C438D4D395}" type="pres">
      <dgm:prSet presAssocID="{83A1B380-3C9E-4AE7-96FD-72A1C3AE2F50}" presName="sibTrans" presStyleCnt="0"/>
      <dgm:spPr/>
    </dgm:pt>
    <dgm:pt modelId="{6957FC51-5292-458A-BAB9-4DCA7BA7AF3F}" type="pres">
      <dgm:prSet presAssocID="{00B0B108-08B5-428A-9B58-9D95ADA52DB4}" presName="node" presStyleLbl="node1" presStyleIdx="5" presStyleCnt="7" custScaleX="39510" custScaleY="16282" custLinFactNeighborX="-5737" custLinFactNeighborY="6327">
        <dgm:presLayoutVars>
          <dgm:bulletEnabled val="1"/>
        </dgm:presLayoutVars>
      </dgm:prSet>
      <dgm:spPr/>
    </dgm:pt>
    <dgm:pt modelId="{77ADAD1A-8A44-41AC-87C7-D941D86D2626}" type="pres">
      <dgm:prSet presAssocID="{F6198A81-DFF6-4522-AFB1-B2E661B7635F}" presName="sibTrans" presStyleCnt="0"/>
      <dgm:spPr/>
    </dgm:pt>
    <dgm:pt modelId="{18FC1E4A-9A48-4465-A8AC-5BC6AAA4FD2C}" type="pres">
      <dgm:prSet presAssocID="{35FA1565-837C-41DB-93B0-94CFCF221DAF}" presName="node" presStyleLbl="node1" presStyleIdx="6" presStyleCnt="7" custScaleX="39510" custScaleY="16282" custLinFactNeighborX="19018" custLinFactNeighborY="-6222">
        <dgm:presLayoutVars>
          <dgm:bulletEnabled val="1"/>
        </dgm:presLayoutVars>
      </dgm:prSet>
      <dgm:spPr/>
    </dgm:pt>
  </dgm:ptLst>
  <dgm:cxnLst>
    <dgm:cxn modelId="{561BEF72-E4D1-4845-B3DD-B9784CCEF159}" type="presOf" srcId="{00B0B108-08B5-428A-9B58-9D95ADA52DB4}" destId="{6957FC51-5292-458A-BAB9-4DCA7BA7AF3F}" srcOrd="0" destOrd="0" presId="urn:microsoft.com/office/officeart/2005/8/layout/default"/>
    <dgm:cxn modelId="{57A67331-FACE-4DE6-9D83-A5BEDBDF6EE9}" srcId="{2E4047B2-ADC5-4D5C-A3C8-940AD9C9E6CD}" destId="{00B0B108-08B5-428A-9B58-9D95ADA52DB4}" srcOrd="5" destOrd="0" parTransId="{1735D1CD-9CFC-49A3-8B86-A768C46D6ACC}" sibTransId="{F6198A81-DFF6-4522-AFB1-B2E661B7635F}"/>
    <dgm:cxn modelId="{DB40817B-48A3-4181-A476-674F3A96698C}" type="presOf" srcId="{721A5494-708B-45BC-9557-99F9B87A476E}" destId="{0280A16E-C903-4421-9672-0B89A861EE60}" srcOrd="0" destOrd="0" presId="urn:microsoft.com/office/officeart/2005/8/layout/default"/>
    <dgm:cxn modelId="{DB96F4E2-2584-4D07-B314-878B786EC200}" type="presOf" srcId="{B7FFE2DD-B798-4AFE-8B67-8E151911217B}" destId="{68CBFAEA-4CC6-4A1E-BCEF-1B77C64CF908}" srcOrd="0" destOrd="0" presId="urn:microsoft.com/office/officeart/2005/8/layout/default"/>
    <dgm:cxn modelId="{61409A68-8AD0-488B-8264-1CD8FF035B32}" type="presOf" srcId="{DC502AB6-7223-4794-9829-B98F83324E44}" destId="{18234A90-1F23-4812-8BB9-D96C283E7FAA}" srcOrd="0" destOrd="0" presId="urn:microsoft.com/office/officeart/2005/8/layout/default"/>
    <dgm:cxn modelId="{A143BFD4-8BD8-4209-8E6B-E985D2885739}" srcId="{2E4047B2-ADC5-4D5C-A3C8-940AD9C9E6CD}" destId="{B7FFE2DD-B798-4AFE-8B67-8E151911217B}" srcOrd="0" destOrd="0" parTransId="{7B192E45-ED32-43D2-8BB2-8AD6641A5192}" sibTransId="{E0891955-E92E-4715-9CA3-3361C083B048}"/>
    <dgm:cxn modelId="{10D6737A-6C6E-4B23-9555-240E39E354FF}" srcId="{2E4047B2-ADC5-4D5C-A3C8-940AD9C9E6CD}" destId="{721A5494-708B-45BC-9557-99F9B87A476E}" srcOrd="4" destOrd="0" parTransId="{9586CDC4-DB40-42CC-AB3A-3F39E904C050}" sibTransId="{83A1B380-3C9E-4AE7-96FD-72A1C3AE2F50}"/>
    <dgm:cxn modelId="{AB7B3C9F-33E4-460E-B9DE-500132BD3A75}" srcId="{2E4047B2-ADC5-4D5C-A3C8-940AD9C9E6CD}" destId="{A605CBD6-06EF-407A-9D69-4E2391598D17}" srcOrd="3" destOrd="0" parTransId="{81E89D4C-62A5-4596-8B70-68D540920ED7}" sibTransId="{923163E5-AE44-4AA9-8830-9C182E738C5C}"/>
    <dgm:cxn modelId="{C0661A83-914D-4B98-B355-1D169365BEBF}" srcId="{2E4047B2-ADC5-4D5C-A3C8-940AD9C9E6CD}" destId="{DC502AB6-7223-4794-9829-B98F83324E44}" srcOrd="2" destOrd="0" parTransId="{3D9B2491-AEC4-40DB-87E5-17F6A3170A6C}" sibTransId="{FF3B361C-7AD0-45F4-9623-344C60054EFA}"/>
    <dgm:cxn modelId="{1A1C6F2E-2E9D-4DE1-85F5-F170E8768D85}" type="presOf" srcId="{35FA1565-837C-41DB-93B0-94CFCF221DAF}" destId="{18FC1E4A-9A48-4465-A8AC-5BC6AAA4FD2C}" srcOrd="0" destOrd="0" presId="urn:microsoft.com/office/officeart/2005/8/layout/default"/>
    <dgm:cxn modelId="{43A00D26-4FB5-4C73-9445-87D23DA4D076}" type="presOf" srcId="{0C3D82BB-46B7-4E89-908A-DD726F8F7841}" destId="{16F319C3-F278-407C-BE8C-9CC2E4EFB513}" srcOrd="0" destOrd="0" presId="urn:microsoft.com/office/officeart/2005/8/layout/default"/>
    <dgm:cxn modelId="{D14BDB22-3AD6-4FD1-A25D-930933467E42}" type="presOf" srcId="{A605CBD6-06EF-407A-9D69-4E2391598D17}" destId="{7FA28B9E-84E1-405D-A8E1-48246912C626}" srcOrd="0" destOrd="0" presId="urn:microsoft.com/office/officeart/2005/8/layout/default"/>
    <dgm:cxn modelId="{28B80538-BBB1-4716-9C93-DD568D399A71}" srcId="{2E4047B2-ADC5-4D5C-A3C8-940AD9C9E6CD}" destId="{0C3D82BB-46B7-4E89-908A-DD726F8F7841}" srcOrd="1" destOrd="0" parTransId="{841123EA-6FE1-45F3-995C-14DDA3DC8F18}" sibTransId="{6D97AF14-0A07-4F77-84E2-C1BF38F6B5A1}"/>
    <dgm:cxn modelId="{F39A2F27-5F0A-4F75-ACBE-071CC7505C85}" type="presOf" srcId="{2E4047B2-ADC5-4D5C-A3C8-940AD9C9E6CD}" destId="{509F45CE-32E8-4D00-B38C-DC0BA94AC91D}" srcOrd="0" destOrd="0" presId="urn:microsoft.com/office/officeart/2005/8/layout/default"/>
    <dgm:cxn modelId="{853E0F97-2AA3-410B-A40B-87F6B3FB790B}" srcId="{2E4047B2-ADC5-4D5C-A3C8-940AD9C9E6CD}" destId="{35FA1565-837C-41DB-93B0-94CFCF221DAF}" srcOrd="6" destOrd="0" parTransId="{43AE4790-23E7-4BDF-92F9-5747076CC111}" sibTransId="{82587107-3104-4B92-A301-4CA45A8FB868}"/>
    <dgm:cxn modelId="{0D7B734C-2657-4083-BF38-89906C10BE81}" type="presParOf" srcId="{509F45CE-32E8-4D00-B38C-DC0BA94AC91D}" destId="{68CBFAEA-4CC6-4A1E-BCEF-1B77C64CF908}" srcOrd="0" destOrd="0" presId="urn:microsoft.com/office/officeart/2005/8/layout/default"/>
    <dgm:cxn modelId="{ACF74688-471E-4E04-BA4E-8FE0D53292E3}" type="presParOf" srcId="{509F45CE-32E8-4D00-B38C-DC0BA94AC91D}" destId="{33EB773D-81F3-4849-A2A7-9F2FC45C3CDA}" srcOrd="1" destOrd="0" presId="urn:microsoft.com/office/officeart/2005/8/layout/default"/>
    <dgm:cxn modelId="{A8B470B3-F79F-412D-BB3C-EF9509CC0949}" type="presParOf" srcId="{509F45CE-32E8-4D00-B38C-DC0BA94AC91D}" destId="{16F319C3-F278-407C-BE8C-9CC2E4EFB513}" srcOrd="2" destOrd="0" presId="urn:microsoft.com/office/officeart/2005/8/layout/default"/>
    <dgm:cxn modelId="{6C70CFE4-C2F7-4A7F-B5C6-6EF0DAD13399}" type="presParOf" srcId="{509F45CE-32E8-4D00-B38C-DC0BA94AC91D}" destId="{602DB95C-999B-4FDC-9CF8-508C36901C35}" srcOrd="3" destOrd="0" presId="urn:microsoft.com/office/officeart/2005/8/layout/default"/>
    <dgm:cxn modelId="{B1B8717F-B8CA-450C-8DB4-69A364D1E5D6}" type="presParOf" srcId="{509F45CE-32E8-4D00-B38C-DC0BA94AC91D}" destId="{18234A90-1F23-4812-8BB9-D96C283E7FAA}" srcOrd="4" destOrd="0" presId="urn:microsoft.com/office/officeart/2005/8/layout/default"/>
    <dgm:cxn modelId="{5CCE930C-1F70-46DA-AC39-0F42D0BDFBEC}" type="presParOf" srcId="{509F45CE-32E8-4D00-B38C-DC0BA94AC91D}" destId="{F6D627CF-2EA8-43C8-8BD5-72A3FD687C8F}" srcOrd="5" destOrd="0" presId="urn:microsoft.com/office/officeart/2005/8/layout/default"/>
    <dgm:cxn modelId="{F87962FF-7FAF-4309-A8E8-F28FA249F1CD}" type="presParOf" srcId="{509F45CE-32E8-4D00-B38C-DC0BA94AC91D}" destId="{7FA28B9E-84E1-405D-A8E1-48246912C626}" srcOrd="6" destOrd="0" presId="urn:microsoft.com/office/officeart/2005/8/layout/default"/>
    <dgm:cxn modelId="{650CA88D-4E24-4D0F-AF1A-462CC6544585}" type="presParOf" srcId="{509F45CE-32E8-4D00-B38C-DC0BA94AC91D}" destId="{036AA5C0-CD2D-48B8-AD20-F613ECD45EBB}" srcOrd="7" destOrd="0" presId="urn:microsoft.com/office/officeart/2005/8/layout/default"/>
    <dgm:cxn modelId="{A3BD90BD-CCDF-4D86-B1D2-FB1A6E8001D2}" type="presParOf" srcId="{509F45CE-32E8-4D00-B38C-DC0BA94AC91D}" destId="{0280A16E-C903-4421-9672-0B89A861EE60}" srcOrd="8" destOrd="0" presId="urn:microsoft.com/office/officeart/2005/8/layout/default"/>
    <dgm:cxn modelId="{9796E8C6-F638-444C-9FBF-8DD79E6DD9EE}" type="presParOf" srcId="{509F45CE-32E8-4D00-B38C-DC0BA94AC91D}" destId="{B00C0B3D-880C-414C-9D07-25C438D4D395}" srcOrd="9" destOrd="0" presId="urn:microsoft.com/office/officeart/2005/8/layout/default"/>
    <dgm:cxn modelId="{532B14B9-26F6-4ACF-B788-C4AB154D48D2}" type="presParOf" srcId="{509F45CE-32E8-4D00-B38C-DC0BA94AC91D}" destId="{6957FC51-5292-458A-BAB9-4DCA7BA7AF3F}" srcOrd="10" destOrd="0" presId="urn:microsoft.com/office/officeart/2005/8/layout/default"/>
    <dgm:cxn modelId="{402B3921-245D-475C-BADD-BD9A0D790300}" type="presParOf" srcId="{509F45CE-32E8-4D00-B38C-DC0BA94AC91D}" destId="{77ADAD1A-8A44-41AC-87C7-D941D86D2626}" srcOrd="11" destOrd="0" presId="urn:microsoft.com/office/officeart/2005/8/layout/default"/>
    <dgm:cxn modelId="{B875CAF6-411D-4DCE-9278-6085C654063C}" type="presParOf" srcId="{509F45CE-32E8-4D00-B38C-DC0BA94AC91D}" destId="{18FC1E4A-9A48-4465-A8AC-5BC6AAA4FD2C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FAEA-4CC6-4A1E-BCEF-1B77C64CF908}">
      <dsp:nvSpPr>
        <dsp:cNvPr id="0" name=""/>
        <dsp:cNvSpPr/>
      </dsp:nvSpPr>
      <dsp:spPr>
        <a:xfrm>
          <a:off x="1842724" y="198148"/>
          <a:ext cx="2323854" cy="574593"/>
        </a:xfrm>
        <a:prstGeom prst="rect">
          <a:avLst/>
        </a:prstGeom>
        <a:solidFill>
          <a:schemeClr val="accent2"/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218,2 mi bovinos</a:t>
          </a:r>
        </a:p>
      </dsp:txBody>
      <dsp:txXfrm>
        <a:off x="1842724" y="198148"/>
        <a:ext cx="2323854" cy="574593"/>
      </dsp:txXfrm>
    </dsp:sp>
    <dsp:sp modelId="{16F319C3-F278-407C-BE8C-9CC2E4EFB513}">
      <dsp:nvSpPr>
        <dsp:cNvPr id="0" name=""/>
        <dsp:cNvSpPr/>
      </dsp:nvSpPr>
      <dsp:spPr>
        <a:xfrm>
          <a:off x="1842724" y="936065"/>
          <a:ext cx="2323854" cy="574593"/>
        </a:xfrm>
        <a:prstGeom prst="rect">
          <a:avLst/>
        </a:prstGeom>
        <a:solidFill>
          <a:schemeClr val="accent2"/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80 mi vacas e novilhas</a:t>
          </a:r>
        </a:p>
      </dsp:txBody>
      <dsp:txXfrm>
        <a:off x="1842724" y="936065"/>
        <a:ext cx="2323854" cy="574593"/>
      </dsp:txXfrm>
    </dsp:sp>
    <dsp:sp modelId="{18234A90-1F23-4812-8BB9-D96C283E7FAA}">
      <dsp:nvSpPr>
        <dsp:cNvPr id="0" name=""/>
        <dsp:cNvSpPr/>
      </dsp:nvSpPr>
      <dsp:spPr>
        <a:xfrm>
          <a:off x="33282" y="1771123"/>
          <a:ext cx="2323854" cy="574593"/>
        </a:xfrm>
        <a:prstGeom prst="rect">
          <a:avLst/>
        </a:prstGeom>
        <a:solidFill>
          <a:schemeClr val="accent2"/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20 mi </a:t>
          </a:r>
          <a:r>
            <a:rPr lang="pt-BR" sz="1600" kern="1200" dirty="0" err="1"/>
            <a:t>leche</a:t>
          </a:r>
          <a:r>
            <a:rPr lang="pt-BR" sz="1600" kern="1200" dirty="0"/>
            <a:t> (25%)</a:t>
          </a:r>
        </a:p>
      </dsp:txBody>
      <dsp:txXfrm>
        <a:off x="33282" y="1771123"/>
        <a:ext cx="2323854" cy="574593"/>
      </dsp:txXfrm>
    </dsp:sp>
    <dsp:sp modelId="{7FA28B9E-84E1-405D-A8E1-48246912C626}">
      <dsp:nvSpPr>
        <dsp:cNvPr id="0" name=""/>
        <dsp:cNvSpPr/>
      </dsp:nvSpPr>
      <dsp:spPr>
        <a:xfrm>
          <a:off x="33811" y="2532684"/>
          <a:ext cx="2323854" cy="574593"/>
        </a:xfrm>
        <a:prstGeom prst="rect">
          <a:avLst/>
        </a:prstGeom>
        <a:solidFill>
          <a:schemeClr val="accent2"/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33,4 bi litros/</a:t>
          </a:r>
          <a:r>
            <a:rPr lang="pt-BR" sz="1600" kern="1200" dirty="0" err="1"/>
            <a:t>año</a:t>
          </a:r>
          <a:endParaRPr lang="pt-BR" sz="1600" kern="1200" dirty="0"/>
        </a:p>
      </dsp:txBody>
      <dsp:txXfrm>
        <a:off x="33811" y="2532684"/>
        <a:ext cx="2323854" cy="574593"/>
      </dsp:txXfrm>
    </dsp:sp>
    <dsp:sp modelId="{0280A16E-C903-4421-9672-0B89A861EE60}">
      <dsp:nvSpPr>
        <dsp:cNvPr id="0" name=""/>
        <dsp:cNvSpPr/>
      </dsp:nvSpPr>
      <dsp:spPr>
        <a:xfrm>
          <a:off x="3004651" y="1763524"/>
          <a:ext cx="2323854" cy="574593"/>
        </a:xfrm>
        <a:prstGeom prst="rect">
          <a:avLst/>
        </a:prstGeom>
        <a:solidFill>
          <a:schemeClr val="accent2"/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60 mi carne (75%)</a:t>
          </a:r>
        </a:p>
      </dsp:txBody>
      <dsp:txXfrm>
        <a:off x="3004651" y="1763524"/>
        <a:ext cx="2323854" cy="574593"/>
      </dsp:txXfrm>
    </dsp:sp>
    <dsp:sp modelId="{6957FC51-5292-458A-BAB9-4DCA7BA7AF3F}">
      <dsp:nvSpPr>
        <dsp:cNvPr id="0" name=""/>
        <dsp:cNvSpPr/>
      </dsp:nvSpPr>
      <dsp:spPr>
        <a:xfrm>
          <a:off x="3004651" y="2549364"/>
          <a:ext cx="2323854" cy="574593"/>
        </a:xfrm>
        <a:prstGeom prst="rect">
          <a:avLst/>
        </a:prstGeom>
        <a:solidFill>
          <a:schemeClr val="accent2"/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40 mi abate/</a:t>
          </a:r>
          <a:r>
            <a:rPr lang="pt-BR" sz="1600" kern="1200" dirty="0" err="1"/>
            <a:t>año</a:t>
          </a:r>
          <a:endParaRPr lang="pt-BR" sz="1600" kern="1200" dirty="0"/>
        </a:p>
      </dsp:txBody>
      <dsp:txXfrm>
        <a:off x="3004651" y="2549364"/>
        <a:ext cx="2323854" cy="574593"/>
      </dsp:txXfrm>
    </dsp:sp>
    <dsp:sp modelId="{18FC1E4A-9A48-4465-A8AC-5BC6AAA4FD2C}">
      <dsp:nvSpPr>
        <dsp:cNvPr id="0" name=""/>
        <dsp:cNvSpPr/>
      </dsp:nvSpPr>
      <dsp:spPr>
        <a:xfrm>
          <a:off x="3004651" y="3269271"/>
          <a:ext cx="2323854" cy="574593"/>
        </a:xfrm>
        <a:prstGeom prst="rect">
          <a:avLst/>
        </a:prstGeom>
        <a:solidFill>
          <a:schemeClr val="accent2"/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10 mi </a:t>
          </a:r>
          <a:r>
            <a:rPr lang="pt-BR" sz="1600" kern="1200" dirty="0" err="1"/>
            <a:t>ton</a:t>
          </a:r>
          <a:r>
            <a:rPr lang="pt-BR" sz="1600" kern="1200" dirty="0"/>
            <a:t>/</a:t>
          </a:r>
          <a:r>
            <a:rPr lang="pt-BR" sz="1600" kern="1200" dirty="0" err="1"/>
            <a:t>año</a:t>
          </a:r>
          <a:endParaRPr lang="pt-BR" sz="1600" kern="1200" dirty="0"/>
        </a:p>
      </dsp:txBody>
      <dsp:txXfrm>
        <a:off x="3004651" y="3269271"/>
        <a:ext cx="2323854" cy="5745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Book Antiqua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Book Antiqua" pitchFamily="18" charset="0"/>
              </a:defRPr>
            </a:lvl1pPr>
          </a:lstStyle>
          <a:p>
            <a:pPr>
              <a:defRPr/>
            </a:pPr>
            <a:fld id="{A8752E92-04CA-4AA7-A63B-938EA3541151}" type="datetimeFigureOut">
              <a:rPr lang="pt-BR"/>
              <a:pPr>
                <a:defRPr/>
              </a:pPr>
              <a:t>23/08/2019</a:t>
            </a:fld>
            <a:endParaRPr lang="pt-B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Book Antiqua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Book Antiqua" pitchFamily="18" charset="0"/>
              </a:defRPr>
            </a:lvl1pPr>
          </a:lstStyle>
          <a:p>
            <a:pPr>
              <a:defRPr/>
            </a:pPr>
            <a:fld id="{B673835F-C8D0-4A6A-A7B8-37BD0D9D487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04304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73835F-C8D0-4A6A-A7B8-37BD0D9D487B}" type="slidenum">
              <a:rPr lang="pt-BR" smtClean="0"/>
              <a:pPr>
                <a:defRPr/>
              </a:pPr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5400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73835F-C8D0-4A6A-A7B8-37BD0D9D487B}" type="slidenum">
              <a:rPr lang="pt-BR" smtClean="0"/>
              <a:pPr>
                <a:defRPr/>
              </a:pPr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8463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73835F-C8D0-4A6A-A7B8-37BD0D9D487B}" type="slidenum">
              <a:rPr lang="pt-BR" smtClean="0"/>
              <a:pPr>
                <a:defRPr/>
              </a:pPr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0736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73835F-C8D0-4A6A-A7B8-37BD0D9D487B}" type="slidenum">
              <a:rPr lang="pt-BR" smtClean="0"/>
              <a:pPr>
                <a:defRPr/>
              </a:pPr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6248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73835F-C8D0-4A6A-A7B8-37BD0D9D487B}" type="slidenum">
              <a:rPr lang="pt-BR" smtClean="0"/>
              <a:pPr>
                <a:defRPr/>
              </a:pPr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5066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7">
            <a:extLst>
              <a:ext uri="{FF2B5EF4-FFF2-40B4-BE49-F238E27FC236}">
                <a16:creationId xmlns:a16="http://schemas.microsoft.com/office/drawing/2014/main" id="{24B4AE87-BE1C-4CA6-9288-9B66E5DC73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843D6D0-7AC9-490D-8A0D-57A324C090FD}" type="slidenum">
              <a:rPr lang="pt-BR" altLang="pt-BR" sz="1300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pt-BR" altLang="pt-BR" sz="1300"/>
          </a:p>
        </p:txBody>
      </p:sp>
      <p:sp>
        <p:nvSpPr>
          <p:cNvPr id="304131" name="Rectangle 2">
            <a:extLst>
              <a:ext uri="{FF2B5EF4-FFF2-40B4-BE49-F238E27FC236}">
                <a16:creationId xmlns:a16="http://schemas.microsoft.com/office/drawing/2014/main" id="{8E26BBDC-EFB1-497F-9B35-CF809184B0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2" name="Rectangle 3">
            <a:extLst>
              <a:ext uri="{FF2B5EF4-FFF2-40B4-BE49-F238E27FC236}">
                <a16:creationId xmlns:a16="http://schemas.microsoft.com/office/drawing/2014/main" id="{C3F1EC73-154C-418E-A64A-76E1307597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7">
            <a:extLst>
              <a:ext uri="{FF2B5EF4-FFF2-40B4-BE49-F238E27FC236}">
                <a16:creationId xmlns:a16="http://schemas.microsoft.com/office/drawing/2014/main" id="{FBA8CDC2-982E-4462-9E16-990B7910E4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C53F8D-3C95-4D03-B6E5-A4DFB08BDA18}" type="slidenum">
              <a:rPr lang="pt-BR" altLang="pt-BR" sz="1300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pt-BR" altLang="pt-BR" sz="1300"/>
          </a:p>
        </p:txBody>
      </p:sp>
      <p:sp>
        <p:nvSpPr>
          <p:cNvPr id="308227" name="Rectangle 2">
            <a:extLst>
              <a:ext uri="{FF2B5EF4-FFF2-40B4-BE49-F238E27FC236}">
                <a16:creationId xmlns:a16="http://schemas.microsoft.com/office/drawing/2014/main" id="{A3F6F140-331A-4E4E-8F27-1EA9A18CCD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8" name="Rectangle 3">
            <a:extLst>
              <a:ext uri="{FF2B5EF4-FFF2-40B4-BE49-F238E27FC236}">
                <a16:creationId xmlns:a16="http://schemas.microsoft.com/office/drawing/2014/main" id="{DF1CD34B-1F72-4CC0-A5C7-7AD4C28CF9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>
            <a:extLst>
              <a:ext uri="{FF2B5EF4-FFF2-40B4-BE49-F238E27FC236}">
                <a16:creationId xmlns:a16="http://schemas.microsoft.com/office/drawing/2014/main" id="{9348DBCE-DFCE-452F-AA3E-CAEDF1454E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665DE0-A414-4045-9F0D-5CCA756F0241}" type="slidenum">
              <a:rPr lang="pt-BR" altLang="pt-BR" sz="1300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pt-BR" altLang="pt-BR" sz="1300"/>
          </a:p>
        </p:txBody>
      </p:sp>
      <p:sp>
        <p:nvSpPr>
          <p:cNvPr id="312323" name="Rectangle 2">
            <a:extLst>
              <a:ext uri="{FF2B5EF4-FFF2-40B4-BE49-F238E27FC236}">
                <a16:creationId xmlns:a16="http://schemas.microsoft.com/office/drawing/2014/main" id="{195602C9-44F8-44DE-B3DD-649D56B195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4" name="Rectangle 3">
            <a:extLst>
              <a:ext uri="{FF2B5EF4-FFF2-40B4-BE49-F238E27FC236}">
                <a16:creationId xmlns:a16="http://schemas.microsoft.com/office/drawing/2014/main" id="{92043005-4BFA-44DE-9044-898E80CA20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>
            <a:extLst>
              <a:ext uri="{FF2B5EF4-FFF2-40B4-BE49-F238E27FC236}">
                <a16:creationId xmlns:a16="http://schemas.microsoft.com/office/drawing/2014/main" id="{8B58BD24-D44A-4EC7-A934-A1A28BD2A8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76403A-130C-46DE-95AD-CFFF17F7A1E9}" type="slidenum">
              <a:rPr lang="pt-BR" altLang="pt-BR" sz="1300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pt-BR" altLang="pt-BR" sz="1300"/>
          </a:p>
        </p:txBody>
      </p:sp>
      <p:sp>
        <p:nvSpPr>
          <p:cNvPr id="316419" name="Rectangle 2">
            <a:extLst>
              <a:ext uri="{FF2B5EF4-FFF2-40B4-BE49-F238E27FC236}">
                <a16:creationId xmlns:a16="http://schemas.microsoft.com/office/drawing/2014/main" id="{1C7449A9-62FE-4A02-88FB-C5BCACC1E6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20" name="Rectangle 3">
            <a:extLst>
              <a:ext uri="{FF2B5EF4-FFF2-40B4-BE49-F238E27FC236}">
                <a16:creationId xmlns:a16="http://schemas.microsoft.com/office/drawing/2014/main" id="{2557390A-C8F4-4BF9-9234-F4B13F29A0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7">
            <a:extLst>
              <a:ext uri="{FF2B5EF4-FFF2-40B4-BE49-F238E27FC236}">
                <a16:creationId xmlns:a16="http://schemas.microsoft.com/office/drawing/2014/main" id="{2D6439E9-E280-4B17-A53D-8023302DAF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6D95A5-FEDC-41B9-8860-2CCA647CB1E4}" type="slidenum">
              <a:rPr lang="pt-BR" altLang="pt-BR" sz="1300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pt-BR" altLang="pt-BR" sz="1300"/>
          </a:p>
        </p:txBody>
      </p:sp>
      <p:sp>
        <p:nvSpPr>
          <p:cNvPr id="328707" name="Rectangle 2">
            <a:extLst>
              <a:ext uri="{FF2B5EF4-FFF2-40B4-BE49-F238E27FC236}">
                <a16:creationId xmlns:a16="http://schemas.microsoft.com/office/drawing/2014/main" id="{AB38995D-9F80-46C2-AD22-177D1F9108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8" name="Rectangle 3">
            <a:extLst>
              <a:ext uri="{FF2B5EF4-FFF2-40B4-BE49-F238E27FC236}">
                <a16:creationId xmlns:a16="http://schemas.microsoft.com/office/drawing/2014/main" id="{E1A8A360-208C-4D6F-8456-D273674DAF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449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>
            <a:extLst>
              <a:ext uri="{FF2B5EF4-FFF2-40B4-BE49-F238E27FC236}">
                <a16:creationId xmlns:a16="http://schemas.microsoft.com/office/drawing/2014/main" id="{DF0F1AB4-640D-48CF-BC7C-CEB7B1819E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E9512D-F7BF-4A86-AF20-44D6FE20E766}" type="slidenum">
              <a:rPr lang="pt-BR" altLang="pt-BR" sz="1300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pt-BR" altLang="pt-BR" sz="1300"/>
          </a:p>
        </p:txBody>
      </p:sp>
      <p:sp>
        <p:nvSpPr>
          <p:cNvPr id="320515" name="Rectangle 2">
            <a:extLst>
              <a:ext uri="{FF2B5EF4-FFF2-40B4-BE49-F238E27FC236}">
                <a16:creationId xmlns:a16="http://schemas.microsoft.com/office/drawing/2014/main" id="{4D17DE43-23AA-4E94-A5DA-0D104EA4C7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6" name="Rectangle 3">
            <a:extLst>
              <a:ext uri="{FF2B5EF4-FFF2-40B4-BE49-F238E27FC236}">
                <a16:creationId xmlns:a16="http://schemas.microsoft.com/office/drawing/2014/main" id="{BCD8042E-EF16-43B0-9B82-FB4BC1365E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73835F-C8D0-4A6A-A7B8-37BD0D9D487B}" type="slidenum">
              <a:rPr lang="pt-BR" smtClean="0"/>
              <a:pPr>
                <a:defRPr/>
              </a:pPr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2428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5754D780-7FD7-4E29-AE95-B990E79232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764CBE-9C05-4E50-A1B1-5AAF0B8AD834}" type="slidenum">
              <a:rPr lang="pt-BR" altLang="pt-BR" sz="1300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pt-BR" altLang="pt-BR" sz="13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C61CDA6E-DBBE-473D-8F1E-70279030A5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5488"/>
            <a:ext cx="4779962" cy="3584575"/>
          </a:xfrm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8CE19DF1-A370-457D-9433-FB0BD0AF3F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6225" cy="4314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73835F-C8D0-4A6A-A7B8-37BD0D9D487B}" type="slidenum">
              <a:rPr lang="pt-BR" smtClean="0"/>
              <a:pPr>
                <a:defRPr/>
              </a:pPr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85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73835F-C8D0-4A6A-A7B8-37BD0D9D487B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6054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98C437-555F-427C-AAF6-346E6428ED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1BD8B7-BD55-4967-9CA5-B114244B009D}" type="slidenum">
              <a:rPr lang="pt-BR" altLang="pt-BR"/>
              <a:pPr/>
              <a:t>15</a:t>
            </a:fld>
            <a:endParaRPr lang="pt-BR" altLang="pt-BR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C5839DE6-4694-4FC3-ABDB-1B7AC43683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DE627581-D1C2-4C63-9930-093AC4D9AC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73835F-C8D0-4A6A-A7B8-37BD0D9D487B}" type="slidenum">
              <a:rPr lang="pt-BR" smtClean="0"/>
              <a:pPr>
                <a:defRPr/>
              </a:pPr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1714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73835F-C8D0-4A6A-A7B8-37BD0D9D487B}" type="slidenum">
              <a:rPr lang="pt-BR" smtClean="0"/>
              <a:pPr>
                <a:defRPr/>
              </a:pPr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8972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5754D780-7FD7-4E29-AE95-B990E79232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764CBE-9C05-4E50-A1B1-5AAF0B8AD834}" type="slidenum">
              <a:rPr lang="pt-BR" altLang="pt-BR" sz="1300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pt-BR" altLang="pt-BR" sz="13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C61CDA6E-DBBE-473D-8F1E-70279030A5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5488"/>
            <a:ext cx="4779962" cy="3584575"/>
          </a:xfrm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8CE19DF1-A370-457D-9433-FB0BD0AF3F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138" y="4554538"/>
            <a:ext cx="5356225" cy="4314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881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F076E0-4AD9-4852-BC61-CEEF0EDDB434}" type="datetime1">
              <a:rPr lang="pt-BR" smtClean="0"/>
              <a:t>23/08/2019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928261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F076E0-4AD9-4852-BC61-CEEF0EDDB434}" type="datetime1">
              <a:rPr lang="pt-BR" smtClean="0"/>
              <a:t>23/08/2019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496738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F076E0-4AD9-4852-BC61-CEEF0EDDB434}" type="datetime1">
              <a:rPr lang="pt-BR" smtClean="0"/>
              <a:t>23/08/2019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1648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F076E0-4AD9-4852-BC61-CEEF0EDDB434}" type="datetime1">
              <a:rPr lang="pt-BR" smtClean="0"/>
              <a:t>23/08/2019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543169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F076E0-4AD9-4852-BC61-CEEF0EDDB434}" type="datetime1">
              <a:rPr lang="pt-BR" smtClean="0"/>
              <a:t>23/08/2019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387742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F076E0-4AD9-4852-BC61-CEEF0EDDB434}" type="datetime1">
              <a:rPr lang="pt-BR" smtClean="0"/>
              <a:t>23/08/2019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067915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F076E0-4AD9-4852-BC61-CEEF0EDDB434}" type="datetime1">
              <a:rPr lang="pt-BR" smtClean="0"/>
              <a:t>23/08/2019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473394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F076E0-4AD9-4852-BC61-CEEF0EDDB434}" type="datetime1">
              <a:rPr lang="pt-BR" smtClean="0"/>
              <a:t>23/08/2019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9787093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F076E0-4AD9-4852-BC61-CEEF0EDDB434}" type="datetime1">
              <a:rPr lang="pt-BR" smtClean="0"/>
              <a:t>23/08/2019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5842749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F2E54A4-5C2D-416F-AAA0-E7BBF5C6E4F1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28600"/>
            <a:ext cx="8229600" cy="58674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3E96326-DF7E-49F8-A7A2-5DBC92D8A8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406DBEF-557A-439C-9157-1D7E9AA81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B991CE4-8498-4078-A848-168043EDC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D2641EF-A725-4EA7-8B6C-8F0CC13B02B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04991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CD573C4-5910-497F-A245-5E72DEB08C9E}" type="datetime1">
              <a:rPr lang="pt-BR" altLang="pt-BR" smtClean="0"/>
              <a:t>23/08/2019</a:t>
            </a:fld>
            <a:endParaRPr lang="pt-BR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7AFF0DC-ECDA-48C0-B91C-B1A97AEA7FE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60801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F076E0-4AD9-4852-BC61-CEEF0EDDB434}" type="datetime1">
              <a:rPr lang="pt-BR" smtClean="0"/>
              <a:t>23/08/2019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5999668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BD388B-3B48-44AE-AF1F-9CC05C5912EB}" type="datetimeFigureOut">
              <a:rPr lang="pt-BR" smtClean="0"/>
              <a:pPr>
                <a:defRPr/>
              </a:pPr>
              <a:t>23/08/2019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0871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BD388B-3B48-44AE-AF1F-9CC05C5912EB}" type="datetimeFigureOut">
              <a:rPr lang="pt-BR" smtClean="0"/>
              <a:pPr>
                <a:defRPr/>
              </a:pPr>
              <a:t>23/08/2019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2753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BD388B-3B48-44AE-AF1F-9CC05C5912EB}" type="datetimeFigureOut">
              <a:rPr lang="pt-BR" smtClean="0"/>
              <a:pPr>
                <a:defRPr/>
              </a:pPr>
              <a:t>23/08/2019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792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BD388B-3B48-44AE-AF1F-9CC05C5912EB}" type="datetimeFigureOut">
              <a:rPr lang="pt-BR" smtClean="0"/>
              <a:pPr>
                <a:defRPr/>
              </a:pPr>
              <a:t>23/08/2019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2028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BD388B-3B48-44AE-AF1F-9CC05C5912EB}" type="datetimeFigureOut">
              <a:rPr lang="pt-BR" smtClean="0"/>
              <a:pPr>
                <a:defRPr/>
              </a:pPr>
              <a:t>23/08/2019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6528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BD388B-3B48-44AE-AF1F-9CC05C5912EB}" type="datetimeFigureOut">
              <a:rPr lang="pt-BR" smtClean="0"/>
              <a:pPr>
                <a:defRPr/>
              </a:pPr>
              <a:t>23/08/2019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47476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BD388B-3B48-44AE-AF1F-9CC05C5912EB}" type="datetimeFigureOut">
              <a:rPr lang="pt-BR" smtClean="0"/>
              <a:pPr>
                <a:defRPr/>
              </a:pPr>
              <a:t>23/08/2019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53227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BD388B-3B48-44AE-AF1F-9CC05C5912EB}" type="datetimeFigureOut">
              <a:rPr lang="pt-BR" smtClean="0"/>
              <a:pPr>
                <a:defRPr/>
              </a:pPr>
              <a:t>23/08/2019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60990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BD388B-3B48-44AE-AF1F-9CC05C5912EB}" type="datetimeFigureOut">
              <a:rPr lang="pt-BR" smtClean="0"/>
              <a:pPr>
                <a:defRPr/>
              </a:pPr>
              <a:t>23/08/2019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58290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BD388B-3B48-44AE-AF1F-9CC05C5912EB}" type="datetimeFigureOut">
              <a:rPr lang="pt-BR" smtClean="0"/>
              <a:pPr>
                <a:defRPr/>
              </a:pPr>
              <a:t>23/08/2019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2577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F076E0-4AD9-4852-BC61-CEEF0EDDB434}" type="datetime1">
              <a:rPr lang="pt-BR" smtClean="0"/>
              <a:t>23/08/2019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3757219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BD388B-3B48-44AE-AF1F-9CC05C5912EB}" type="datetimeFigureOut">
              <a:rPr lang="pt-BR" smtClean="0"/>
              <a:pPr>
                <a:defRPr/>
              </a:pPr>
              <a:t>23/08/2019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81347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BD388B-3B48-44AE-AF1F-9CC05C5912EB}" type="datetimeFigureOut">
              <a:rPr lang="pt-BR" smtClean="0"/>
              <a:pPr>
                <a:defRPr/>
              </a:pPr>
              <a:t>23/08/2019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54737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BD388B-3B48-44AE-AF1F-9CC05C5912EB}" type="datetimeFigureOut">
              <a:rPr lang="pt-BR" smtClean="0"/>
              <a:pPr>
                <a:defRPr/>
              </a:pPr>
              <a:t>23/08/2019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84001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BD388B-3B48-44AE-AF1F-9CC05C5912EB}" type="datetimeFigureOut">
              <a:rPr lang="pt-BR" smtClean="0"/>
              <a:pPr>
                <a:defRPr/>
              </a:pPr>
              <a:t>23/08/2019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34641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BD388B-3B48-44AE-AF1F-9CC05C5912EB}" type="datetimeFigureOut">
              <a:rPr lang="pt-BR" smtClean="0"/>
              <a:pPr>
                <a:defRPr/>
              </a:pPr>
              <a:t>23/08/2019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84133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BD388B-3B48-44AE-AF1F-9CC05C5912EB}" type="datetimeFigureOut">
              <a:rPr lang="pt-BR" smtClean="0"/>
              <a:pPr>
                <a:defRPr/>
              </a:pPr>
              <a:t>23/08/2019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52590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BD388B-3B48-44AE-AF1F-9CC05C5912EB}" type="datetimeFigureOut">
              <a:rPr lang="pt-BR" smtClean="0"/>
              <a:pPr>
                <a:defRPr/>
              </a:pPr>
              <a:t>23/08/2019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3681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F076E0-4AD9-4852-BC61-CEEF0EDDB434}" type="datetime1">
              <a:rPr lang="pt-BR" smtClean="0"/>
              <a:t>23/08/2019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125041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F076E0-4AD9-4852-BC61-CEEF0EDDB434}" type="datetime1">
              <a:rPr lang="pt-BR" smtClean="0"/>
              <a:t>23/08/2019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931331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F076E0-4AD9-4852-BC61-CEEF0EDDB434}" type="datetime1">
              <a:rPr lang="pt-BR" smtClean="0"/>
              <a:t>23/08/2019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975115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F076E0-4AD9-4852-BC61-CEEF0EDDB434}" type="datetime1">
              <a:rPr lang="pt-BR" smtClean="0"/>
              <a:t>23/08/2019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557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F076E0-4AD9-4852-BC61-CEEF0EDDB434}" type="datetime1">
              <a:rPr lang="pt-BR" smtClean="0"/>
              <a:t>23/08/2019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503313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F076E0-4AD9-4852-BC61-CEEF0EDDB434}" type="datetime1">
              <a:rPr lang="pt-BR" smtClean="0"/>
              <a:t>23/08/2019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017009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E8F076E0-4AD9-4852-BC61-CEEF0EDDB434}" type="datetime1">
              <a:rPr lang="pt-BR" smtClean="0"/>
              <a:t>23/08/2019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19861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99" r:id="rId15"/>
    <p:sldLayoutId id="2147483900" r:id="rId16"/>
    <p:sldLayoutId id="2147483901" r:id="rId17"/>
    <p:sldLayoutId id="2147483934" r:id="rId18"/>
    <p:sldLayoutId id="2147483935" r:id="rId1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E8F076E0-4AD9-4852-BC61-CEEF0EDDB434}" type="datetime1">
              <a:rPr lang="pt-BR" smtClean="0"/>
              <a:t>23/08/2019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0939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  <p:sldLayoutId id="2147483932" r:id="rId16"/>
    <p:sldLayoutId id="2147483933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6 Imagen">
            <a:extLst>
              <a:ext uri="{FF2B5EF4-FFF2-40B4-BE49-F238E27FC236}">
                <a16:creationId xmlns:a16="http://schemas.microsoft.com/office/drawing/2014/main" id="{88975913-9CAF-4578-AE83-4D520E26D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14" b="13304"/>
          <a:stretch>
            <a:fillRect/>
          </a:stretch>
        </p:blipFill>
        <p:spPr bwMode="auto">
          <a:xfrm>
            <a:off x="2648075" y="4265612"/>
            <a:ext cx="3935413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4 Imagen">
            <a:extLst>
              <a:ext uri="{FF2B5EF4-FFF2-40B4-BE49-F238E27FC236}">
                <a16:creationId xmlns:a16="http://schemas.microsoft.com/office/drawing/2014/main" id="{911FCD11-D014-4999-8ACE-4F37A0666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14"/>
          <a:stretch>
            <a:fillRect/>
          </a:stretch>
        </p:blipFill>
        <p:spPr bwMode="auto">
          <a:xfrm>
            <a:off x="2117725" y="0"/>
            <a:ext cx="5232400" cy="238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7 Imagen">
            <a:extLst>
              <a:ext uri="{FF2B5EF4-FFF2-40B4-BE49-F238E27FC236}">
                <a16:creationId xmlns:a16="http://schemas.microsoft.com/office/drawing/2014/main" id="{580A6021-5368-4899-8903-9520840D1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" t="84151" r="66144" b="4355"/>
          <a:stretch>
            <a:fillRect/>
          </a:stretch>
        </p:blipFill>
        <p:spPr bwMode="auto">
          <a:xfrm>
            <a:off x="6583488" y="4198938"/>
            <a:ext cx="2584450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8 Imagen">
            <a:extLst>
              <a:ext uri="{FF2B5EF4-FFF2-40B4-BE49-F238E27FC236}">
                <a16:creationId xmlns:a16="http://schemas.microsoft.com/office/drawing/2014/main" id="{1E854E2B-8E08-433A-B777-E7A21CECC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2" t="86937" r="28648" b="4703"/>
          <a:stretch>
            <a:fillRect/>
          </a:stretch>
        </p:blipFill>
        <p:spPr bwMode="auto">
          <a:xfrm>
            <a:off x="6584210" y="5626100"/>
            <a:ext cx="2576513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2" descr="https://attachment.outlook.live.net/owa/caisbarreiro@hotmail.com/service.svc/s/GetAttachmentThumbnail?id=AQMkADAwATZiZmYAZC05MDY2AC03MDU2LTAwAi0wMAoARgAAAz523pmZAM6URI%2F2T2YPAO%2BnBwCotWjGWTlAQZ1CIq6xJ4VVAAACAQwAAACotWjGWTlAQZ1CIq6xJ4VVAAGiMdo7AAAAARIAEADRb5Pd1m6rR6qVuwwhjfkl&amp;thumbnailType=2&amp;X-OWA-CANARY=jtEvXu_yC0a5Q5KtCLlLBXCrbZoQ19UYSnwyB_zzYk8wpGdXWxbhxq6YKzmcyLP6zDX6MGCViOQ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NDQyMzY1LTI0MjI2MzI1MzRcIixcInB1aWRcIjpcIjE4OTk5NDU2MzA1Mjc1NzRcIixcIm9pZFwiOlwiMDAwNmJmZmQtOTA2Ni03MDU2LTAwMDAtMDAwMDAwMDAwMDAwXCIsXCJzY29wZVwiOlwiT3dhRG93bmxvYWRcIn0iLCJuYmYiOjE1Mjk1NDIwMzEsImV4cCI6MTUyOTU0MjYzMSwiaXNzIjoiMDAwMDAwMDItMDAwMC0wZmYxLWNlMDAtMDAwMDAwMDAwMDAwQDg0ZGY5ZTdmLWU5ZjYtNDBhZi1iNDM1LWFhYWFhYWFhYWFhYSIsImF1ZCI6IjAwMDAwMDAyLTAwMDAtMGZmMS1jZTAwLTAwMDAwMDAwMDAwMC9hdHRhY2htZW50Lm91dGxvb2subGl2ZS5uZXRAODRkZjllN2YtZTlmNi00MGFmLWI0MzUtYWFhYWFhYWFhYWFhIn0.R4GChEztDnvjbDYkmGWcEsBYgkWm0VdddmkMPWexj7Bj-ZTw0qXnEjq1vVa7P_yVGsCrop-GoDR1pLiZx2GBGNrsZFxcG4xuF04E5UOYHj3U_QmcmdxJsEe0Q6N7Qd2QNwFcy0jNapsVJIkkjw3QQD_SzyLpU9IQ7ge70p2oPUZcEpoqrfs6PZxNW42E1WMxn0f5it25REDwLx68h2ncsnIAjpYB27Ir70kH9eZsdSn-VIxjZhjsIoYGFX2PNJvjk3k4QOhnBku-0qpqszWTVb64BRYNENAODN9yOu0ckHRy930KJsDdDGTQDviaq2GMigMbnYiq8sLqLToEusdBqw&amp;owa=outlook.live.com&amp;isc=1">
            <a:extLst>
              <a:ext uri="{FF2B5EF4-FFF2-40B4-BE49-F238E27FC236}">
                <a16:creationId xmlns:a16="http://schemas.microsoft.com/office/drawing/2014/main" id="{D9668DDE-0450-460A-BAC0-CD7B36103E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" y="4265612"/>
            <a:ext cx="2631977" cy="2592388"/>
          </a:xfrm>
        </p:spPr>
      </p:pic>
      <p:pic>
        <p:nvPicPr>
          <p:cNvPr id="11" name="Picture 11" descr="https://media5.picsearch.com/is?lTNOt16flq1iBc51KYZlMTak3jdsgBMfZbsKOAPXKJU&amp;height=236">
            <a:extLst>
              <a:ext uri="{FF2B5EF4-FFF2-40B4-BE49-F238E27FC236}">
                <a16:creationId xmlns:a16="http://schemas.microsoft.com/office/drawing/2014/main" id="{F5CF0F55-6333-4889-BF4C-AB49A743A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1"/>
            <a:ext cx="2117725" cy="238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 descr="Uma imagem contendo objeto, bandeira&#10;&#10;Descrição gerada automaticamente">
            <a:extLst>
              <a:ext uri="{FF2B5EF4-FFF2-40B4-BE49-F238E27FC236}">
                <a16:creationId xmlns:a16="http://schemas.microsoft.com/office/drawing/2014/main" id="{4EAF77A6-1637-4138-86C7-B51ADDB9C5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124" y="-9048"/>
            <a:ext cx="1793875" cy="238637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47DF2CA-D607-4EFD-98C2-5169DD092E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756" y="2392726"/>
            <a:ext cx="2418084" cy="187923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CD56B62-F6E1-452B-948E-FB411C80E3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0891"/>
            <a:ext cx="2418084" cy="1879236"/>
          </a:xfrm>
          <a:prstGeom prst="rect">
            <a:avLst/>
          </a:prstGeom>
        </p:spPr>
      </p:pic>
      <p:pic>
        <p:nvPicPr>
          <p:cNvPr id="7" name="Imagem 6" descr="Uma imagem contendo objeto&#10;&#10;Descrição gerada automaticamente">
            <a:extLst>
              <a:ext uri="{FF2B5EF4-FFF2-40B4-BE49-F238E27FC236}">
                <a16:creationId xmlns:a16="http://schemas.microsoft.com/office/drawing/2014/main" id="{281FD67F-902F-49AC-B373-1662887640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66" y="2536031"/>
            <a:ext cx="4023199" cy="16065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670D258-8492-47CB-A214-42D2849E3AF1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28600"/>
            <a:ext cx="8229600" cy="41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400" dirty="0">
                <a:solidFill>
                  <a:schemeClr val="bg1"/>
                </a:solidFill>
              </a:rPr>
              <a:t>FERTILIZACIÓN IN VITRO    HERRAMIENTA DE MEJORAMIENTO GENETICO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52BA101-87A2-4888-B640-10B19339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641EF-A725-4EA7-8B6C-8F0CC13B02BE}" type="slidenum">
              <a:rPr lang="pt-BR" altLang="pt-BR" smtClean="0"/>
              <a:pPr/>
              <a:t>10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72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pt-BR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987824" y="9143921"/>
            <a:ext cx="64715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115616" y="2669011"/>
            <a:ext cx="7560840" cy="8309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Producción mundial de embriones (SOV + PIVE)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= 1.298.853 embriones se produjeron en todo el mundo, de los cuales 666.215 usaron fertilización in vitro (IETS, 2017)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 flipH="1">
            <a:off x="1115616" y="3925505"/>
            <a:ext cx="756084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Producción</a:t>
            </a:r>
            <a:r>
              <a:rPr kumimoji="0" lang="pt-BR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Vitro de Embriones (PIVE), </a:t>
            </a:r>
            <a:r>
              <a:rPr lang="pt-BR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pt-BR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Brasil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2016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El Brasil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producciu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346.817 →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52,05% de</a:t>
            </a:r>
            <a:r>
              <a:rPr kumimoji="0" lang="pt-BR" sz="2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t-BR" sz="2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</a:t>
            </a:r>
            <a:r>
              <a:rPr kumimoji="0" lang="pt-BR" sz="2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producción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mundial 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37" y="701790"/>
            <a:ext cx="2541978" cy="181433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 flipH="1">
            <a:off x="1268016" y="6021288"/>
            <a:ext cx="756084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 Brasil es líder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mundial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producción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vitro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embriones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bovinos!!!!!!!!!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6 Imagen">
            <a:extLst>
              <a:ext uri="{FF2B5EF4-FFF2-40B4-BE49-F238E27FC236}">
                <a16:creationId xmlns:a16="http://schemas.microsoft.com/office/drawing/2014/main" id="{294A017F-662C-4467-8403-117927CBE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14" b="13304"/>
          <a:stretch>
            <a:fillRect/>
          </a:stretch>
        </p:blipFill>
        <p:spPr bwMode="auto">
          <a:xfrm>
            <a:off x="6557222" y="593123"/>
            <a:ext cx="2268538" cy="196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566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020B1E-B149-4C09-86BD-3274D0E6B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22882" cy="1988840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  </a:t>
            </a:r>
            <a:r>
              <a:rPr lang="pt-BR" sz="3200" dirty="0"/>
              <a:t> </a:t>
            </a:r>
            <a:r>
              <a:rPr lang="pt-BR" sz="3200" dirty="0" err="1"/>
              <a:t>ProduCCión</a:t>
            </a:r>
            <a:r>
              <a:rPr lang="pt-BR" sz="3200" dirty="0"/>
              <a:t> In Vivo e </a:t>
            </a:r>
            <a:r>
              <a:rPr lang="pt-BR" sz="3200" i="1" dirty="0"/>
              <a:t>In Vitro </a:t>
            </a:r>
            <a:r>
              <a:rPr lang="pt-BR" sz="3200" dirty="0"/>
              <a:t>de                Embriones Bovinos</a:t>
            </a:r>
          </a:p>
        </p:txBody>
      </p:sp>
      <p:pic>
        <p:nvPicPr>
          <p:cNvPr id="4" name="Imagem 3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C39C153E-60BB-4B41-8459-C34922BE6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9122882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76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836712"/>
            <a:ext cx="4950360" cy="1143000"/>
          </a:xfrm>
        </p:spPr>
        <p:txBody>
          <a:bodyPr>
            <a:normAutofit/>
          </a:bodyPr>
          <a:lstStyle/>
          <a:p>
            <a:r>
              <a:rPr lang="es-A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éxito brasileño se debe  :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251520" y="2564508"/>
            <a:ext cx="84352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Utilización de </a:t>
            </a:r>
            <a:r>
              <a:rPr lang="es-A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razas Cebú</a:t>
            </a:r>
            <a:r>
              <a:rPr lang="es-A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– </a:t>
            </a:r>
            <a:r>
              <a:rPr lang="es-A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Nelore</a:t>
            </a:r>
            <a:r>
              <a:rPr lang="es-A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s-A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Gyr</a:t>
            </a:r>
            <a:r>
              <a:rPr lang="es-A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s-A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Guzerat</a:t>
            </a:r>
            <a:r>
              <a:rPr lang="es-A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Sindi …..y las cruzas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A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Desarrollo de </a:t>
            </a:r>
            <a:r>
              <a:rPr lang="es-A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medios para</a:t>
            </a:r>
            <a:r>
              <a:rPr lang="es-A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transportar</a:t>
            </a:r>
            <a:r>
              <a:rPr lang="es-A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los embriones por largas distancias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A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técnica de aspiración folicular es </a:t>
            </a:r>
            <a:r>
              <a:rPr lang="es-A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poco </a:t>
            </a:r>
          </a:p>
          <a:p>
            <a:r>
              <a:rPr lang="es-AR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invasiva</a:t>
            </a:r>
            <a:r>
              <a:rPr lang="es-A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fue rápidamente diseminada </a:t>
            </a:r>
          </a:p>
          <a:p>
            <a:r>
              <a:rPr lang="es-A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endParaRPr lang="es-A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Disponibilidad de </a:t>
            </a:r>
            <a:r>
              <a:rPr lang="es-A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receptoras</a:t>
            </a:r>
            <a:r>
              <a:rPr lang="es-A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cantidad </a:t>
            </a:r>
          </a:p>
          <a:p>
            <a:r>
              <a:rPr lang="es-A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de calidad</a:t>
            </a:r>
          </a:p>
        </p:txBody>
      </p:sp>
      <p:pic>
        <p:nvPicPr>
          <p:cNvPr id="9" name="Imagem 8" descr="Uma imagem contendo rebanho, animal, grande, mamífero&#10;&#10;Descrição gerada automaticamente">
            <a:extLst>
              <a:ext uri="{FF2B5EF4-FFF2-40B4-BE49-F238E27FC236}">
                <a16:creationId xmlns:a16="http://schemas.microsoft.com/office/drawing/2014/main" id="{3CDDC1AF-72D7-4905-BF79-7BC73BA59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581128"/>
            <a:ext cx="3240360" cy="2209337"/>
          </a:xfrm>
          <a:prstGeom prst="rect">
            <a:avLst/>
          </a:prstGeom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294A017F-662C-4467-8403-117927CBE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14" b="13304"/>
          <a:stretch>
            <a:fillRect/>
          </a:stretch>
        </p:blipFill>
        <p:spPr bwMode="auto">
          <a:xfrm>
            <a:off x="5796136" y="-24760"/>
            <a:ext cx="3347864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0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>
            <a:extLst>
              <a:ext uri="{FF2B5EF4-FFF2-40B4-BE49-F238E27FC236}">
                <a16:creationId xmlns:a16="http://schemas.microsoft.com/office/drawing/2014/main" id="{DD4632DB-1DD8-4080-A4C5-B5DA7710897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0"/>
            <a:ext cx="8352928" cy="1484784"/>
          </a:xfrm>
        </p:spPr>
        <p:txBody>
          <a:bodyPr>
            <a:normAutofit/>
          </a:bodyPr>
          <a:lstStyle/>
          <a:p>
            <a:pPr algn="ctr"/>
            <a:r>
              <a:rPr lang="es-ES" altLang="pt-BR" dirty="0">
                <a:solidFill>
                  <a:schemeClr val="accent2"/>
                </a:solidFill>
              </a:rPr>
              <a:t>Eficiencia Reproductiva de las hembras</a:t>
            </a:r>
            <a:endParaRPr lang="pt-BR" altLang="pt-BR" dirty="0">
              <a:solidFill>
                <a:schemeClr val="accent2"/>
              </a:solidFill>
            </a:endParaRPr>
          </a:p>
        </p:txBody>
      </p:sp>
      <p:sp>
        <p:nvSpPr>
          <p:cNvPr id="282627" name="Rectangle 3">
            <a:extLst>
              <a:ext uri="{FF2B5EF4-FFF2-40B4-BE49-F238E27FC236}">
                <a16:creationId xmlns:a16="http://schemas.microsoft.com/office/drawing/2014/main" id="{B6DF44B3-8428-4692-8930-8081BBFCF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08" y="2636912"/>
            <a:ext cx="8855551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s-ES" altLang="pt-BR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Reservorio de Folículos: 200.000 (</a:t>
            </a:r>
            <a:r>
              <a:rPr lang="es-ES" altLang="pt-BR" sz="32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Dérivaux</a:t>
            </a:r>
            <a:r>
              <a:rPr lang="es-ES" altLang="pt-BR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, 1980)</a:t>
            </a:r>
          </a:p>
          <a:p>
            <a:pPr algn="ctr" eaLnBrk="0" hangingPunct="0"/>
            <a:r>
              <a:rPr lang="es-ES" altLang="pt-BR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Número de terneros Nacidos: cinco a siete</a:t>
            </a:r>
          </a:p>
          <a:p>
            <a:pPr algn="ctr" eaLnBrk="0" hangingPunct="0"/>
            <a:endParaRPr lang="es-ES" altLang="pt-BR" sz="3200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 eaLnBrk="0" hangingPunct="0"/>
            <a:r>
              <a:rPr lang="es-ES" altLang="pt-BR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Los ovocitos con potencial de fecundación se desarrollan diariamente en los ovarios.</a:t>
            </a:r>
            <a:endParaRPr lang="pt-BR" altLang="pt-BR" sz="32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2628" name="Text Box 4">
            <a:extLst>
              <a:ext uri="{FF2B5EF4-FFF2-40B4-BE49-F238E27FC236}">
                <a16:creationId xmlns:a16="http://schemas.microsoft.com/office/drawing/2014/main" id="{C29AF221-AB09-42A5-B652-9C1871305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262" y="1628800"/>
            <a:ext cx="4689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3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Desperdício biológico</a:t>
            </a:r>
            <a:endParaRPr lang="pt-BR" altLang="pt-BR" sz="3600" i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146" name="Object 2">
            <a:extLst>
              <a:ext uri="{FF2B5EF4-FFF2-40B4-BE49-F238E27FC236}">
                <a16:creationId xmlns:a16="http://schemas.microsoft.com/office/drawing/2014/main" id="{FE4EF68A-BAC2-455D-B27A-BCF5025FE3DA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466725" y="188913"/>
          <a:ext cx="8208963" cy="6497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9" name="Image" r:id="rId4" imgW="4035218" imgH="3194040" progId="Photoshop.Image.8">
                  <p:embed/>
                </p:oleObj>
              </mc:Choice>
              <mc:Fallback>
                <p:oleObj name="Image" r:id="rId4" imgW="4035218" imgH="3194040" progId="Photoshop.Image.8">
                  <p:embed/>
                  <p:pic>
                    <p:nvPicPr>
                      <p:cNvPr id="134146" name="Object 2">
                        <a:extLst>
                          <a:ext uri="{FF2B5EF4-FFF2-40B4-BE49-F238E27FC236}">
                            <a16:creationId xmlns:a16="http://schemas.microsoft.com/office/drawing/2014/main" id="{FE4EF68A-BAC2-455D-B27A-BCF5025FE3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188913"/>
                        <a:ext cx="8208963" cy="6497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568952" cy="764704"/>
          </a:xfrm>
        </p:spPr>
        <p:txBody>
          <a:bodyPr>
            <a:normAutofit/>
          </a:bodyPr>
          <a:lstStyle/>
          <a:p>
            <a:pPr algn="ctr"/>
            <a:r>
              <a:rPr lang="pt-BR" alt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pt-BR" altLang="pt-B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Indicaciones</a:t>
            </a:r>
            <a:r>
              <a:rPr lang="pt-BR" alt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FIV - bovinos</a:t>
            </a:r>
          </a:p>
        </p:txBody>
      </p:sp>
      <p:sp>
        <p:nvSpPr>
          <p:cNvPr id="319491" name="Rectangle 3"/>
          <p:cNvSpPr>
            <a:spLocks noGrp="1" noChangeArrowheads="1"/>
          </p:cNvSpPr>
          <p:nvPr>
            <p:ph idx="1"/>
          </p:nvPr>
        </p:nvSpPr>
        <p:spPr>
          <a:xfrm>
            <a:off x="0" y="1484784"/>
            <a:ext cx="9191134" cy="4608512"/>
          </a:xfrm>
        </p:spPr>
        <p:txBody>
          <a:bodyPr>
            <a:normAutofit fontScale="70000" lnSpcReduction="20000"/>
          </a:bodyPr>
          <a:lstStyle/>
          <a:p>
            <a:endParaRPr lang="es-AR" alt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AR" alt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AR" altLang="pt-B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Animales con problemas adquiridos </a:t>
            </a:r>
          </a:p>
          <a:p>
            <a:pPr marL="0" indent="0">
              <a:buNone/>
            </a:pPr>
            <a:r>
              <a:rPr lang="es-AR" altLang="pt-B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(adherencias, </a:t>
            </a:r>
            <a:r>
              <a:rPr lang="es-AR" altLang="pt-B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mucometra</a:t>
            </a:r>
            <a:r>
              <a:rPr lang="es-AR" altLang="pt-B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...)</a:t>
            </a:r>
          </a:p>
          <a:p>
            <a:pPr marL="0" indent="0">
              <a:buNone/>
            </a:pPr>
            <a:endParaRPr lang="es-AR" altLang="pt-B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AR" altLang="pt-B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AR" altLang="pt-B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Animales de alto valor genético</a:t>
            </a:r>
          </a:p>
          <a:p>
            <a:endParaRPr lang="es-AR" altLang="pt-B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AR" altLang="pt-B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Aspiración de donadoras preñadas, hasta 3 meses de gestación</a:t>
            </a:r>
          </a:p>
          <a:p>
            <a:endParaRPr lang="es-AR" altLang="pt-B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AR" altLang="pt-B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Utilización de semen </a:t>
            </a:r>
            <a:r>
              <a:rPr lang="es-AR" altLang="pt-B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sexado</a:t>
            </a:r>
            <a:r>
              <a:rPr lang="es-AR" altLang="pt-B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“</a:t>
            </a:r>
            <a:r>
              <a:rPr lang="es-AR" altLang="pt-B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sexado</a:t>
            </a:r>
            <a:r>
              <a:rPr lang="es-AR" altLang="pt-B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reverso”</a:t>
            </a:r>
          </a:p>
          <a:p>
            <a:endParaRPr lang="es-AR" altLang="pt-B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AR" altLang="pt-B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Posibilidad de almacenar embriones – vitrificación y Congelación DT</a:t>
            </a:r>
          </a:p>
          <a:p>
            <a:endParaRPr lang="es-AR" alt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AR" alt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AR" altLang="pt-BR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AR" altLang="pt-BR" dirty="0">
              <a:solidFill>
                <a:srgbClr val="FF000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024" y="1484784"/>
            <a:ext cx="24384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7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foto, diferente, mostrando&#10;&#10;Descrição gerada automaticamente">
            <a:extLst>
              <a:ext uri="{FF2B5EF4-FFF2-40B4-BE49-F238E27FC236}">
                <a16:creationId xmlns:a16="http://schemas.microsoft.com/office/drawing/2014/main" id="{820A4AE4-4A07-4143-AFD2-6EE402F5E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10" y="-2510"/>
            <a:ext cx="8480546" cy="653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25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-243408"/>
            <a:ext cx="8431088" cy="1872208"/>
          </a:xfrm>
        </p:spPr>
        <p:txBody>
          <a:bodyPr>
            <a:normAutofit/>
          </a:bodyPr>
          <a:lstStyle/>
          <a:p>
            <a:pPr algn="ctr"/>
            <a:r>
              <a:rPr lang="es-C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Recuperación de los Complejos </a:t>
            </a:r>
            <a:r>
              <a:rPr lang="es-CO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Cumulus</a:t>
            </a:r>
            <a:r>
              <a:rPr lang="es-CO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s-C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Ovocito (</a:t>
            </a:r>
            <a:r>
              <a:rPr lang="es-CO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COCs</a:t>
            </a:r>
            <a:r>
              <a:rPr lang="es-C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1844824"/>
            <a:ext cx="6048672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29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D3AE196-8095-4151-B51D-1890A0FB4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02565"/>
            <a:ext cx="8816980" cy="653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13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130324"/>
            <a:ext cx="6264696" cy="1412776"/>
          </a:xfrm>
        </p:spPr>
        <p:txBody>
          <a:bodyPr>
            <a:normAutofit/>
          </a:bodyPr>
          <a:lstStyle/>
          <a:p>
            <a:pPr algn="ctr"/>
            <a:r>
              <a:rPr lang="es-ES" altLang="pt-BR" sz="2800" dirty="0">
                <a:latin typeface="Times" pitchFamily="18" charset="0"/>
                <a:cs typeface="Arial" panose="020B0604020202020204" pitchFamily="34" charset="0"/>
              </a:rPr>
              <a:t> Biotecnología de la                                      Reproducción en Brasil</a:t>
            </a:r>
            <a:endParaRPr lang="pt-BR" altLang="pt-BR" sz="2800" dirty="0">
              <a:latin typeface="Times" pitchFamily="18" charset="0"/>
              <a:cs typeface="Arial" panose="020B0604020202020204" pitchFamily="34" charset="0"/>
            </a:endParaRPr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348880"/>
            <a:ext cx="8435280" cy="3672408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None/>
            </a:pPr>
            <a:endParaRPr lang="pt-BR" altLang="pt-BR" dirty="0">
              <a:solidFill>
                <a:schemeClr val="hlink"/>
              </a:solidFill>
              <a:cs typeface="Tahoma" panose="020B0604030504040204" pitchFamily="34" charset="0"/>
            </a:endParaRPr>
          </a:p>
          <a:p>
            <a:r>
              <a:rPr lang="es-AR" altLang="pt-BR" sz="2400" dirty="0">
                <a:solidFill>
                  <a:srgbClr val="CC0000"/>
                </a:solidFill>
                <a:latin typeface="Times" pitchFamily="18" charset="0"/>
                <a:cs typeface="Arial" panose="020B0604020202020204" pitchFamily="34" charset="0"/>
              </a:rPr>
              <a:t>Años 60/70</a:t>
            </a:r>
            <a:r>
              <a:rPr lang="es-AR" altLang="pt-BR" sz="2400" dirty="0">
                <a:solidFill>
                  <a:schemeClr val="hlink"/>
                </a:solidFill>
                <a:latin typeface="Times" pitchFamily="18" charset="0"/>
                <a:cs typeface="Arial" panose="020B0604020202020204" pitchFamily="34" charset="0"/>
              </a:rPr>
              <a:t>      </a:t>
            </a:r>
            <a:r>
              <a:rPr lang="es-AR" altLang="pt-BR" sz="2400" dirty="0">
                <a:latin typeface="Times" pitchFamily="18" charset="0"/>
                <a:cs typeface="Arial" panose="020B0604020202020204" pitchFamily="34" charset="0"/>
              </a:rPr>
              <a:t>→ IA</a:t>
            </a:r>
          </a:p>
          <a:p>
            <a:r>
              <a:rPr lang="es-AR" altLang="pt-BR" sz="2400" dirty="0">
                <a:solidFill>
                  <a:srgbClr val="CC0000"/>
                </a:solidFill>
                <a:latin typeface="Times" pitchFamily="18" charset="0"/>
                <a:cs typeface="Arial" panose="020B0604020202020204" pitchFamily="34" charset="0"/>
              </a:rPr>
              <a:t>Inicio anos 80  </a:t>
            </a:r>
            <a:r>
              <a:rPr lang="es-AR" altLang="pt-BR" sz="2400" dirty="0">
                <a:latin typeface="Times" pitchFamily="18" charset="0"/>
                <a:cs typeface="Arial" panose="020B0604020202020204" pitchFamily="34" charset="0"/>
              </a:rPr>
              <a:t>→ TE </a:t>
            </a:r>
            <a:r>
              <a:rPr lang="es-AR" altLang="pt-BR" sz="2400" dirty="0" err="1">
                <a:latin typeface="Times" pitchFamily="18" charset="0"/>
                <a:cs typeface="Arial" panose="020B0604020202020204" pitchFamily="34" charset="0"/>
              </a:rPr>
              <a:t>Bos</a:t>
            </a:r>
            <a:r>
              <a:rPr lang="es-AR" altLang="pt-BR" sz="2400" dirty="0">
                <a:latin typeface="Times" pitchFamily="18" charset="0"/>
                <a:cs typeface="Arial" panose="020B0604020202020204" pitchFamily="34" charset="0"/>
              </a:rPr>
              <a:t> Taurus </a:t>
            </a:r>
            <a:r>
              <a:rPr lang="es-AR" altLang="pt-BR" sz="2400" dirty="0" err="1">
                <a:latin typeface="Times" pitchFamily="18" charset="0"/>
                <a:cs typeface="Arial" panose="020B0604020202020204" pitchFamily="34" charset="0"/>
              </a:rPr>
              <a:t>Taurus</a:t>
            </a:r>
            <a:r>
              <a:rPr lang="es-AR" altLang="pt-BR" sz="2400" dirty="0">
                <a:latin typeface="Times" pitchFamily="18" charset="0"/>
                <a:cs typeface="Arial" panose="020B0604020202020204" pitchFamily="34" charset="0"/>
              </a:rPr>
              <a:t> (leche y carne)</a:t>
            </a:r>
          </a:p>
          <a:p>
            <a:r>
              <a:rPr lang="es-AR" altLang="pt-BR" sz="2400" dirty="0">
                <a:solidFill>
                  <a:srgbClr val="CC0000"/>
                </a:solidFill>
                <a:latin typeface="Times" pitchFamily="18" charset="0"/>
                <a:cs typeface="Arial" panose="020B0604020202020204" pitchFamily="34" charset="0"/>
              </a:rPr>
              <a:t>Inicio anos 90  </a:t>
            </a:r>
            <a:r>
              <a:rPr lang="es-AR" altLang="pt-BR" sz="2400" dirty="0">
                <a:latin typeface="Times" pitchFamily="18" charset="0"/>
                <a:cs typeface="Arial" panose="020B0604020202020204" pitchFamily="34" charset="0"/>
              </a:rPr>
              <a:t>→ TE </a:t>
            </a:r>
            <a:r>
              <a:rPr lang="es-AR" altLang="pt-BR" sz="2400" dirty="0" err="1">
                <a:latin typeface="Times" pitchFamily="18" charset="0"/>
                <a:cs typeface="Arial" panose="020B0604020202020204" pitchFamily="34" charset="0"/>
              </a:rPr>
              <a:t>Bos</a:t>
            </a:r>
            <a:r>
              <a:rPr lang="es-AR" altLang="pt-BR" sz="2400" dirty="0">
                <a:latin typeface="Times" pitchFamily="18" charset="0"/>
                <a:cs typeface="Arial" panose="020B0604020202020204" pitchFamily="34" charset="0"/>
              </a:rPr>
              <a:t> </a:t>
            </a:r>
            <a:r>
              <a:rPr lang="es-AR" altLang="pt-BR" sz="2400" dirty="0" err="1">
                <a:latin typeface="Times" pitchFamily="18" charset="0"/>
                <a:cs typeface="Arial" panose="020B0604020202020204" pitchFamily="34" charset="0"/>
              </a:rPr>
              <a:t>Indicus</a:t>
            </a:r>
            <a:r>
              <a:rPr lang="es-AR" altLang="pt-BR" sz="2400" dirty="0">
                <a:latin typeface="Times" pitchFamily="18" charset="0"/>
                <a:cs typeface="Arial" panose="020B0604020202020204" pitchFamily="34" charset="0"/>
              </a:rPr>
              <a:t> </a:t>
            </a:r>
            <a:r>
              <a:rPr lang="es-AR" altLang="pt-BR" sz="2400" dirty="0" err="1">
                <a:latin typeface="Times" pitchFamily="18" charset="0"/>
                <a:cs typeface="Arial" panose="020B0604020202020204" pitchFamily="34" charset="0"/>
              </a:rPr>
              <a:t>Indicus</a:t>
            </a:r>
            <a:r>
              <a:rPr lang="es-AR" altLang="pt-BR" sz="2400" dirty="0">
                <a:latin typeface="Times" pitchFamily="18" charset="0"/>
                <a:cs typeface="Arial" panose="020B0604020202020204" pitchFamily="34" charset="0"/>
              </a:rPr>
              <a:t>  / Ecografía</a:t>
            </a:r>
          </a:p>
          <a:p>
            <a:r>
              <a:rPr lang="es-AR" altLang="pt-BR" sz="2400" dirty="0">
                <a:solidFill>
                  <a:srgbClr val="CC0000"/>
                </a:solidFill>
                <a:latin typeface="Times" pitchFamily="18" charset="0"/>
                <a:cs typeface="Arial" panose="020B0604020202020204" pitchFamily="34" charset="0"/>
              </a:rPr>
              <a:t>Final  anos 90</a:t>
            </a:r>
            <a:r>
              <a:rPr lang="es-AR" altLang="pt-BR" sz="2400" dirty="0">
                <a:solidFill>
                  <a:schemeClr val="hlink"/>
                </a:solidFill>
                <a:latin typeface="Times" pitchFamily="18" charset="0"/>
                <a:cs typeface="Arial" panose="020B0604020202020204" pitchFamily="34" charset="0"/>
              </a:rPr>
              <a:t>  </a:t>
            </a:r>
            <a:r>
              <a:rPr lang="es-AR" altLang="pt-BR" sz="2400" dirty="0">
                <a:latin typeface="Times" pitchFamily="18" charset="0"/>
                <a:cs typeface="Arial" panose="020B0604020202020204" pitchFamily="34" charset="0"/>
              </a:rPr>
              <a:t>→ FIV</a:t>
            </a:r>
          </a:p>
          <a:p>
            <a:r>
              <a:rPr lang="es-AR" altLang="pt-BR" sz="2400" dirty="0">
                <a:solidFill>
                  <a:srgbClr val="C00000"/>
                </a:solidFill>
                <a:latin typeface="Times" pitchFamily="18" charset="0"/>
                <a:cs typeface="Arial" panose="020B0604020202020204" pitchFamily="34" charset="0"/>
              </a:rPr>
              <a:t>Inicios 2000    </a:t>
            </a:r>
            <a:r>
              <a:rPr lang="es-AR" altLang="pt-BR" sz="2400" dirty="0">
                <a:latin typeface="Times" pitchFamily="18" charset="0"/>
                <a:cs typeface="Arial" panose="020B0604020202020204" pitchFamily="34" charset="0"/>
              </a:rPr>
              <a:t> → Semen </a:t>
            </a:r>
            <a:r>
              <a:rPr lang="es-AR" altLang="pt-BR" sz="2400" dirty="0" err="1">
                <a:latin typeface="Times" pitchFamily="18" charset="0"/>
                <a:cs typeface="Arial" panose="020B0604020202020204" pitchFamily="34" charset="0"/>
              </a:rPr>
              <a:t>sexado</a:t>
            </a:r>
            <a:r>
              <a:rPr lang="es-AR" altLang="pt-BR" sz="2400" dirty="0">
                <a:latin typeface="Times" pitchFamily="18" charset="0"/>
                <a:cs typeface="Arial" panose="020B0604020202020204" pitchFamily="34" charset="0"/>
              </a:rPr>
              <a:t> / IATF / TETF</a:t>
            </a:r>
          </a:p>
          <a:p>
            <a:r>
              <a:rPr lang="es-AR" altLang="pt-BR" sz="2400" dirty="0">
                <a:solidFill>
                  <a:srgbClr val="CC0000"/>
                </a:solidFill>
                <a:latin typeface="Times" pitchFamily="18" charset="0"/>
                <a:cs typeface="Arial" panose="020B0604020202020204" pitchFamily="34" charset="0"/>
              </a:rPr>
              <a:t>Final    2015</a:t>
            </a:r>
            <a:r>
              <a:rPr lang="es-AR" altLang="pt-BR" sz="2400" dirty="0">
                <a:solidFill>
                  <a:schemeClr val="hlink"/>
                </a:solidFill>
                <a:latin typeface="Times" pitchFamily="18" charset="0"/>
                <a:cs typeface="Arial" panose="020B0604020202020204" pitchFamily="34" charset="0"/>
              </a:rPr>
              <a:t>    </a:t>
            </a:r>
            <a:r>
              <a:rPr lang="es-AR" altLang="pt-BR" sz="2400" dirty="0">
                <a:latin typeface="Times" pitchFamily="18" charset="0"/>
                <a:cs typeface="Arial" panose="020B0604020202020204" pitchFamily="34" charset="0"/>
              </a:rPr>
              <a:t>→ </a:t>
            </a:r>
            <a:r>
              <a:rPr lang="es-AR" altLang="pt-BR" sz="2400" dirty="0" err="1">
                <a:latin typeface="Times" pitchFamily="18" charset="0"/>
                <a:cs typeface="Arial" panose="020B0604020202020204" pitchFamily="34" charset="0"/>
              </a:rPr>
              <a:t>Criopreservación</a:t>
            </a:r>
            <a:r>
              <a:rPr lang="es-AR" altLang="pt-BR" sz="2400" dirty="0">
                <a:latin typeface="Times" pitchFamily="18" charset="0"/>
                <a:cs typeface="Arial" panose="020B0604020202020204" pitchFamily="34" charset="0"/>
              </a:rPr>
              <a:t> FIV (Vitrificación)</a:t>
            </a:r>
          </a:p>
          <a:p>
            <a:r>
              <a:rPr lang="es-AR" altLang="pt-BR" sz="2400" dirty="0">
                <a:solidFill>
                  <a:srgbClr val="C00000"/>
                </a:solidFill>
                <a:latin typeface="Times" pitchFamily="18" charset="0"/>
                <a:cs typeface="Arial" panose="020B0604020202020204" pitchFamily="34" charset="0"/>
              </a:rPr>
              <a:t>2017		</a:t>
            </a:r>
            <a:r>
              <a:rPr lang="es-AR" altLang="pt-BR" sz="2400" dirty="0">
                <a:latin typeface="Times" pitchFamily="18" charset="0"/>
                <a:cs typeface="Arial" panose="020B0604020202020204" pitchFamily="34" charset="0"/>
              </a:rPr>
              <a:t> 	→  </a:t>
            </a:r>
            <a:r>
              <a:rPr lang="es-AR" altLang="pt-BR" sz="2400" dirty="0" err="1">
                <a:latin typeface="Times" pitchFamily="18" charset="0"/>
                <a:cs typeface="Arial" panose="020B0604020202020204" pitchFamily="34" charset="0"/>
              </a:rPr>
              <a:t>Congelacción</a:t>
            </a:r>
            <a:r>
              <a:rPr lang="es-AR" altLang="pt-BR" sz="2400" dirty="0">
                <a:latin typeface="Times" pitchFamily="18" charset="0"/>
                <a:cs typeface="Arial" panose="020B0604020202020204" pitchFamily="34" charset="0"/>
              </a:rPr>
              <a:t> por  la técnica  DT + 10 Millones protocolos</a:t>
            </a:r>
            <a:r>
              <a:rPr lang="es-AR" altLang="pt-BR" sz="2400" dirty="0">
                <a:solidFill>
                  <a:srgbClr val="C00000"/>
                </a:solidFill>
                <a:latin typeface="Times" pitchFamily="18" charset="0"/>
                <a:cs typeface="Arial" panose="020B0604020202020204" pitchFamily="34" charset="0"/>
              </a:rPr>
              <a:t>  IATF..</a:t>
            </a:r>
            <a:endParaRPr lang="es-AR" altLang="pt-BR" sz="2400" dirty="0">
              <a:latin typeface="Times" pitchFamily="18" charset="0"/>
              <a:cs typeface="Arial" panose="020B0604020202020204" pitchFamily="34" charset="0"/>
            </a:endParaRPr>
          </a:p>
          <a:p>
            <a:r>
              <a:rPr lang="es-AR" altLang="pt-BR" sz="2400" dirty="0">
                <a:solidFill>
                  <a:srgbClr val="C00000"/>
                </a:solidFill>
                <a:latin typeface="Times" pitchFamily="18" charset="0"/>
                <a:cs typeface="Arial" panose="020B0604020202020204" pitchFamily="34" charset="0"/>
              </a:rPr>
              <a:t>Actualmente</a:t>
            </a:r>
            <a:r>
              <a:rPr lang="es-AR" altLang="pt-BR" sz="2400" dirty="0">
                <a:solidFill>
                  <a:schemeClr val="hlink"/>
                </a:solidFill>
                <a:latin typeface="Times" pitchFamily="18" charset="0"/>
                <a:cs typeface="Arial" panose="020B0604020202020204" pitchFamily="34" charset="0"/>
              </a:rPr>
              <a:t>       </a:t>
            </a:r>
            <a:r>
              <a:rPr lang="es-AR" altLang="pt-BR" sz="2400" dirty="0">
                <a:latin typeface="Times" pitchFamily="18" charset="0"/>
                <a:cs typeface="Arial" panose="020B0604020202020204" pitchFamily="34" charset="0"/>
              </a:rPr>
              <a:t>→ Clone, </a:t>
            </a:r>
            <a:r>
              <a:rPr lang="es-AR" altLang="pt-BR" sz="2400" dirty="0" err="1">
                <a:latin typeface="Times" pitchFamily="18" charset="0"/>
                <a:cs typeface="Arial" panose="020B0604020202020204" pitchFamily="34" charset="0"/>
              </a:rPr>
              <a:t>Doppler</a:t>
            </a:r>
            <a:r>
              <a:rPr lang="es-AR" altLang="pt-BR" sz="2400" dirty="0">
                <a:latin typeface="Times" pitchFamily="18" charset="0"/>
                <a:cs typeface="Arial" panose="020B0604020202020204" pitchFamily="34" charset="0"/>
              </a:rPr>
              <a:t>, </a:t>
            </a:r>
            <a:r>
              <a:rPr lang="es-AR" altLang="pt-BR" sz="2400" dirty="0" err="1">
                <a:latin typeface="Times" pitchFamily="18" charset="0"/>
                <a:cs typeface="Arial" panose="020B0604020202020204" pitchFamily="34" charset="0"/>
              </a:rPr>
              <a:t>Transgenia</a:t>
            </a:r>
            <a:r>
              <a:rPr lang="es-AR" altLang="pt-BR" sz="2400" dirty="0">
                <a:latin typeface="Times" pitchFamily="18" charset="0"/>
                <a:cs typeface="Arial" panose="020B0604020202020204" pitchFamily="34" charset="0"/>
              </a:rPr>
              <a:t>, Expresión Genética, Marcadores Moleculares, Bioinformática...</a:t>
            </a:r>
            <a:r>
              <a:rPr lang="es-AR" altLang="pt-BR" sz="24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endParaRPr lang="es-AR" alt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alt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98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2910F6F-C6B5-4534-A176-17869866A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56"/>
            <a:ext cx="9144000" cy="607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88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664" name="Picture 8" descr="Imicra  rui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60848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2668" name="Picture 12" descr="Cls c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2" y="2060848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5496" y="4440447"/>
            <a:ext cx="2931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Ovocitos de buena calidad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203848" y="4437112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Ovocitos con citoplasma irregular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297268" y="4440447"/>
            <a:ext cx="2718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Ovocito degenerado con  </a:t>
            </a: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células del </a:t>
            </a:r>
            <a:r>
              <a:rPr lang="pt-B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cumulus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expandidas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83768" y="683404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Clasificación de ovocitos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8644" y="5408203"/>
            <a:ext cx="2345324" cy="97312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959178" y="6413266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Ovocitos desnudos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l="7488" b="10157"/>
          <a:stretch/>
        </p:blipFill>
        <p:spPr>
          <a:xfrm>
            <a:off x="35496" y="2060848"/>
            <a:ext cx="3148941" cy="224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82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5" name="Rectangle 5"/>
          <p:cNvSpPr>
            <a:spLocks noGrp="1" noChangeArrowheads="1"/>
          </p:cNvSpPr>
          <p:nvPr>
            <p:ph type="title"/>
          </p:nvPr>
        </p:nvSpPr>
        <p:spPr>
          <a:xfrm>
            <a:off x="1393304" y="274638"/>
            <a:ext cx="3106688" cy="1143000"/>
          </a:xfrm>
        </p:spPr>
        <p:txBody>
          <a:bodyPr>
            <a:normAutofit/>
          </a:bodyPr>
          <a:lstStyle/>
          <a:p>
            <a:pPr algn="ctr"/>
            <a:r>
              <a:rPr lang="pt-BR" alt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Etapas de </a:t>
            </a:r>
            <a:r>
              <a:rPr lang="pt-BR" altLang="pt-B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pt-BR" alt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FIV</a:t>
            </a:r>
          </a:p>
        </p:txBody>
      </p:sp>
      <p:sp>
        <p:nvSpPr>
          <p:cNvPr id="3174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34888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s-A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Aspiración Folicular o OPU (</a:t>
            </a:r>
            <a:r>
              <a:rPr lang="es-AR" altLang="pt-B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Ovum</a:t>
            </a:r>
            <a:r>
              <a:rPr lang="es-AR" altLang="pt-B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pick up</a:t>
            </a:r>
            <a:r>
              <a:rPr lang="es-A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s-AR" alt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A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Maturación </a:t>
            </a:r>
            <a:r>
              <a:rPr lang="es-AR" altLang="pt-B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vitro</a:t>
            </a:r>
            <a:r>
              <a:rPr lang="es-A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ovocitos (MIV)</a:t>
            </a:r>
          </a:p>
          <a:p>
            <a:endParaRPr lang="es-AR" alt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A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Fertilización </a:t>
            </a:r>
            <a:r>
              <a:rPr lang="es-AR" altLang="pt-B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vitro </a:t>
            </a:r>
            <a:r>
              <a:rPr lang="es-A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(FIV)</a:t>
            </a:r>
          </a:p>
          <a:p>
            <a:endParaRPr lang="es-AR" alt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A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Cultivo </a:t>
            </a:r>
            <a:r>
              <a:rPr lang="es-AR" altLang="pt-B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vitro </a:t>
            </a:r>
            <a:r>
              <a:rPr lang="es-A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embriones (CIV)</a:t>
            </a:r>
          </a:p>
          <a:p>
            <a:endParaRPr lang="es-AR" alt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A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Transferencia o Crio-preservación</a:t>
            </a:r>
          </a:p>
          <a:p>
            <a:endParaRPr lang="es-AR" alt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46" name="Picture 6" descr="pla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-26988"/>
            <a:ext cx="2952750" cy="236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518027"/>
            <a:ext cx="3384798" cy="230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7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>
            <a:extLst>
              <a:ext uri="{FF2B5EF4-FFF2-40B4-BE49-F238E27FC236}">
                <a16:creationId xmlns:a16="http://schemas.microsoft.com/office/drawing/2014/main" id="{CC34ACA4-C9F5-42E0-BEBE-60528ACD2B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263" y="835025"/>
            <a:ext cx="7924800" cy="3671888"/>
          </a:xfrm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s-ES" altLang="pt-BR" sz="4000" b="1" dirty="0"/>
            </a:br>
            <a:r>
              <a:rPr lang="es-ES" altLang="pt-BR" sz="4000" b="1" dirty="0"/>
              <a:t>IMPORTANCIA DE EL Mejoramiento </a:t>
            </a:r>
            <a:r>
              <a:rPr lang="es-ES" altLang="pt-BR" sz="4000" b="1" dirty="0" err="1"/>
              <a:t>Genetico</a:t>
            </a:r>
            <a:endParaRPr lang="pt-BR" alt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24130046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9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9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9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9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74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DD9299A-F9A8-40CB-916D-4D340C6B7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24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193E405-47AB-4E15-947C-1CDAFD9FF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67" y="791550"/>
            <a:ext cx="7947766" cy="566178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CEB50EC-4766-417B-B8BE-626AAB2DC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1" y="259092"/>
            <a:ext cx="9064689" cy="5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01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54B275-D940-43F9-AAC5-5A427D6509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0113" y="-531813"/>
            <a:ext cx="7694612" cy="18542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altLang="pt-BR"/>
              <a:t>Por qué usar las biotecnologías</a:t>
            </a:r>
            <a:endParaRPr lang="pt-BR" altLang="pt-BR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23A5DB31-6F6F-4081-A33A-78F3531E66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02" y="908720"/>
            <a:ext cx="9010650" cy="583264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591A57C2-FC76-4997-87AC-789D3303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26</a:t>
            </a:fld>
            <a:endParaRPr lang="pt-BR"/>
          </a:p>
        </p:txBody>
      </p:sp>
      <p:pic>
        <p:nvPicPr>
          <p:cNvPr id="4" name="Imagem 3" descr="Uma imagem contendo grama, ao ar livre, árvore, vaca&#10;&#10;Descrição gerada automaticamente">
            <a:extLst>
              <a:ext uri="{FF2B5EF4-FFF2-40B4-BE49-F238E27FC236}">
                <a16:creationId xmlns:a16="http://schemas.microsoft.com/office/drawing/2014/main" id="{CD0137CD-B26C-4544-8CCD-230C82BBEF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933056"/>
            <a:ext cx="3995936" cy="292494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8363B99-6D99-46F6-A60A-0581219B8F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870"/>
            <a:ext cx="2541978" cy="181433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46E452F-F90C-4CB0-837E-A21B2954E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768" y="-71596"/>
            <a:ext cx="2850232" cy="1631826"/>
          </a:xfrm>
          <a:prstGeom prst="rect">
            <a:avLst/>
          </a:prstGeom>
        </p:spPr>
      </p:pic>
      <p:pic>
        <p:nvPicPr>
          <p:cNvPr id="7" name="Espaço Reservado para Conteúdo 5" descr="Uma imagem contendo grama, vaca, ao ar livre, mamífero&#10;&#10;Descrição gerada automaticamente">
            <a:extLst>
              <a:ext uri="{FF2B5EF4-FFF2-40B4-BE49-F238E27FC236}">
                <a16:creationId xmlns:a16="http://schemas.microsoft.com/office/drawing/2014/main" id="{6388B54F-5B66-483D-86DD-B3447D37C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80" y="1814336"/>
            <a:ext cx="2850232" cy="2127462"/>
          </a:xfrm>
          <a:prstGeom prst="rect">
            <a:avLst/>
          </a:prstGeom>
        </p:spPr>
      </p:pic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424B5FB9-E23E-4736-A789-C1021CC4AE2F}"/>
              </a:ext>
            </a:extLst>
          </p:cNvPr>
          <p:cNvSpPr/>
          <p:nvPr/>
        </p:nvSpPr>
        <p:spPr>
          <a:xfrm flipH="1" flipV="1">
            <a:off x="3707901" y="657449"/>
            <a:ext cx="1791817" cy="5040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146" name="Picture 2" descr="BULL: 29HO17553 Uecker Supersire JOSUPER-ET">
            <a:extLst>
              <a:ext uri="{FF2B5EF4-FFF2-40B4-BE49-F238E27FC236}">
                <a16:creationId xmlns:a16="http://schemas.microsoft.com/office/drawing/2014/main" id="{B1711D01-31A7-4EFA-9132-F3D42DF3B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8789"/>
            <a:ext cx="2541978" cy="221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2E3A7A13-6CE1-49D3-B545-97F30A3DC079}"/>
              </a:ext>
            </a:extLst>
          </p:cNvPr>
          <p:cNvSpPr/>
          <p:nvPr/>
        </p:nvSpPr>
        <p:spPr>
          <a:xfrm flipV="1">
            <a:off x="3563889" y="2276868"/>
            <a:ext cx="1944216" cy="5040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97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6344523-CCE3-46CF-B078-EDB01F7C3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27</a:t>
            </a:fld>
            <a:endParaRPr lang="pt-BR"/>
          </a:p>
        </p:txBody>
      </p:sp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CC2F8662-0525-41AE-825B-8864BE8FD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204864"/>
            <a:ext cx="4824536" cy="432047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A2DD6EE-104A-4376-8969-117AE73B1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18084" cy="1879236"/>
          </a:xfrm>
          <a:prstGeom prst="rect">
            <a:avLst/>
          </a:prstGeom>
        </p:spPr>
      </p:pic>
      <p:pic>
        <p:nvPicPr>
          <p:cNvPr id="12" name="Picture 11" descr="https://media5.picsearch.com/is?lTNOt16flq1iBc51KYZlMTak3jdsgBMfZbsKOAPXKJU&amp;height=236">
            <a:extLst>
              <a:ext uri="{FF2B5EF4-FFF2-40B4-BE49-F238E27FC236}">
                <a16:creationId xmlns:a16="http://schemas.microsoft.com/office/drawing/2014/main" id="{F890727C-5F64-4D6D-B136-22DE6AA5B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752" y="0"/>
            <a:ext cx="2597248" cy="187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51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6D4FD5EC-6DBC-48BF-907D-E41B9B594948}"/>
              </a:ext>
            </a:extLst>
          </p:cNvPr>
          <p:cNvSpPr txBox="1"/>
          <p:nvPr/>
        </p:nvSpPr>
        <p:spPr>
          <a:xfrm>
            <a:off x="879004" y="3350915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err="1"/>
              <a:t>Ubicación</a:t>
            </a:r>
            <a:r>
              <a:rPr lang="pt-BR" sz="3200" dirty="0"/>
              <a:t> de </a:t>
            </a:r>
            <a:r>
              <a:rPr lang="pt-BR" sz="3200" dirty="0" err="1"/>
              <a:t>nuestro</a:t>
            </a:r>
            <a:r>
              <a:rPr lang="pt-BR" sz="3200" dirty="0"/>
              <a:t> laboratorio.....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61C1AF-7879-4615-8B42-F68064984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16" y="80877"/>
            <a:ext cx="2418084" cy="1879236"/>
          </a:xfrm>
          <a:prstGeom prst="rect">
            <a:avLst/>
          </a:prstGeom>
        </p:spPr>
      </p:pic>
      <p:pic>
        <p:nvPicPr>
          <p:cNvPr id="5" name="Imagem 4" descr="Uma imagem contendo objeto&#10;&#10;Descrição gerada automaticamente">
            <a:extLst>
              <a:ext uri="{FF2B5EF4-FFF2-40B4-BE49-F238E27FC236}">
                <a16:creationId xmlns:a16="http://schemas.microsoft.com/office/drawing/2014/main" id="{CB1669D0-BB49-424B-ACB1-E6EF44924E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76672"/>
            <a:ext cx="3667783" cy="8907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2B5C19F-BD0F-4FF8-9B59-C8D5C6320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80877"/>
            <a:ext cx="2418084" cy="18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5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B20285-216E-4D19-8D30-2D96D4AC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0"/>
            <a:ext cx="7202939" cy="1524000"/>
          </a:xfrm>
        </p:spPr>
        <p:txBody>
          <a:bodyPr/>
          <a:lstStyle/>
          <a:p>
            <a:pPr algn="ctr"/>
            <a:r>
              <a:rPr lang="pt-BR" dirty="0" err="1"/>
              <a:t>GerteC</a:t>
            </a:r>
            <a:r>
              <a:rPr lang="pt-BR" dirty="0"/>
              <a:t> Embriones – OTEIMA y</a:t>
            </a:r>
            <a:br>
              <a:rPr lang="pt-BR" dirty="0"/>
            </a:br>
            <a:r>
              <a:rPr lang="pt-BR" dirty="0"/>
              <a:t>CIGRA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B60B74E-D019-4D39-B0CD-2D0E06151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29</a:t>
            </a:fld>
            <a:endParaRPr lang="pt-BR"/>
          </a:p>
        </p:txBody>
      </p:sp>
      <p:pic>
        <p:nvPicPr>
          <p:cNvPr id="8" name="Imagem 7" descr="Uma imagem contendo céu, ao ar livre, grama, árvore&#10;&#10;Descrição gerada automaticamente">
            <a:extLst>
              <a:ext uri="{FF2B5EF4-FFF2-40B4-BE49-F238E27FC236}">
                <a16:creationId xmlns:a16="http://schemas.microsoft.com/office/drawing/2014/main" id="{D381CCCE-5439-4522-AE8A-B050D81CF5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72816"/>
            <a:ext cx="4853116" cy="4609646"/>
          </a:xfrm>
          <a:prstGeom prst="rect">
            <a:avLst/>
          </a:prstGeom>
        </p:spPr>
      </p:pic>
      <p:pic>
        <p:nvPicPr>
          <p:cNvPr id="5" name="7 Imagen">
            <a:extLst>
              <a:ext uri="{FF2B5EF4-FFF2-40B4-BE49-F238E27FC236}">
                <a16:creationId xmlns:a16="http://schemas.microsoft.com/office/drawing/2014/main" id="{4E87385A-0F71-4583-AE5C-F3CB61D90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" t="84151" r="66144" b="4355"/>
          <a:stretch>
            <a:fillRect/>
          </a:stretch>
        </p:blipFill>
        <p:spPr bwMode="auto">
          <a:xfrm>
            <a:off x="0" y="1772816"/>
            <a:ext cx="4283968" cy="4609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619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25DB5F-C975-41F1-BC9A-79F2084E7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624"/>
            <a:ext cx="7886700" cy="1086469"/>
          </a:xfrm>
        </p:spPr>
        <p:txBody>
          <a:bodyPr/>
          <a:lstStyle/>
          <a:p>
            <a:pPr algn="ctr"/>
            <a:r>
              <a:rPr lang="pt-BR" dirty="0" err="1"/>
              <a:t>Cadena</a:t>
            </a:r>
            <a:r>
              <a:rPr lang="pt-BR" dirty="0"/>
              <a:t> </a:t>
            </a:r>
            <a:r>
              <a:rPr lang="pt-BR" dirty="0" err="1"/>
              <a:t>brasileña</a:t>
            </a:r>
            <a:r>
              <a:rPr lang="pt-BR" dirty="0"/>
              <a:t> de carne y </a:t>
            </a:r>
            <a:r>
              <a:rPr lang="pt-BR" dirty="0" err="1"/>
              <a:t>leche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EBBFC9-6E08-4A4D-8A4D-FD75DB4AC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4268" y="2125266"/>
            <a:ext cx="2294323" cy="901245"/>
          </a:xfrm>
        </p:spPr>
        <p:txBody>
          <a:bodyPr>
            <a:normAutofit fontScale="77500" lnSpcReduction="20000"/>
          </a:bodyPr>
          <a:lstStyle/>
          <a:p>
            <a:r>
              <a:rPr lang="pt-BR" sz="1500" dirty="0"/>
              <a:t>164,7 mi ha pastos</a:t>
            </a:r>
          </a:p>
          <a:p>
            <a:r>
              <a:rPr lang="pt-BR" sz="1500" dirty="0"/>
              <a:t>1,33 cabeça/ha</a:t>
            </a:r>
          </a:p>
          <a:p>
            <a:r>
              <a:rPr lang="pt-BR" sz="1500" dirty="0"/>
              <a:t>0,93 UA/ha (ABIEC,2017)</a:t>
            </a:r>
          </a:p>
          <a:p>
            <a:endParaRPr lang="pt-BR" sz="1500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76BD3AB-F2A4-48CB-9052-522C491107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9156070"/>
              </p:ext>
            </p:extLst>
          </p:nvPr>
        </p:nvGraphicFramePr>
        <p:xfrm>
          <a:off x="352148" y="166290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91C7BE10-A53B-4E0E-A46A-6A607B62601A}"/>
              </a:ext>
            </a:extLst>
          </p:cNvPr>
          <p:cNvSpPr txBox="1">
            <a:spLocks/>
          </p:cNvSpPr>
          <p:nvPr/>
        </p:nvSpPr>
        <p:spPr>
          <a:xfrm>
            <a:off x="411480" y="5099505"/>
            <a:ext cx="2831645" cy="901245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1500" u="sng" dirty="0"/>
              <a:t>Mercado local (80%)</a:t>
            </a:r>
          </a:p>
          <a:p>
            <a:pPr marL="0" indent="0">
              <a:buNone/>
            </a:pPr>
            <a:r>
              <a:rPr lang="pt-BR" sz="1500" dirty="0"/>
              <a:t>      ~8 mi </a:t>
            </a:r>
            <a:r>
              <a:rPr lang="pt-BR" sz="1500" dirty="0" err="1"/>
              <a:t>ton</a:t>
            </a:r>
            <a:endParaRPr lang="pt-BR" sz="1500" dirty="0"/>
          </a:p>
          <a:p>
            <a:pPr marL="0" indent="0">
              <a:buNone/>
            </a:pPr>
            <a:r>
              <a:rPr lang="pt-BR" sz="1500" dirty="0"/>
              <a:t>       40Kg per capita/ano</a:t>
            </a:r>
          </a:p>
          <a:p>
            <a:endParaRPr lang="pt-BR" sz="1500" dirty="0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C6F0AE7A-CEBF-467D-8682-7AB436E79B7D}"/>
              </a:ext>
            </a:extLst>
          </p:cNvPr>
          <p:cNvSpPr txBox="1">
            <a:spLocks/>
          </p:cNvSpPr>
          <p:nvPr/>
        </p:nvSpPr>
        <p:spPr>
          <a:xfrm>
            <a:off x="6137301" y="5013182"/>
            <a:ext cx="2654551" cy="98756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1500" u="sng" dirty="0" err="1"/>
              <a:t>Exportacion</a:t>
            </a:r>
            <a:r>
              <a:rPr lang="pt-BR" sz="1500" u="sng" dirty="0"/>
              <a:t>  carne (20%)</a:t>
            </a:r>
          </a:p>
          <a:p>
            <a:pPr marL="0" indent="0">
              <a:buNone/>
            </a:pPr>
            <a:r>
              <a:rPr lang="pt-BR" sz="1500" dirty="0"/>
              <a:t>~2 mi </a:t>
            </a:r>
            <a:r>
              <a:rPr lang="pt-BR" sz="1500" dirty="0" err="1"/>
              <a:t>ton</a:t>
            </a:r>
            <a:r>
              <a:rPr lang="pt-BR" sz="1500" dirty="0"/>
              <a:t> (+US$7 bi)</a:t>
            </a:r>
          </a:p>
          <a:p>
            <a:pPr marL="0" indent="0">
              <a:buNone/>
            </a:pPr>
            <a:r>
              <a:rPr lang="pt-BR" sz="1500" dirty="0"/>
              <a:t>  120 países</a:t>
            </a:r>
          </a:p>
          <a:p>
            <a:endParaRPr lang="pt-BR" sz="1500" dirty="0"/>
          </a:p>
        </p:txBody>
      </p:sp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C15254E8-6BD6-45F7-B4FF-9F45AB903831}"/>
              </a:ext>
            </a:extLst>
          </p:cNvPr>
          <p:cNvSpPr/>
          <p:nvPr/>
        </p:nvSpPr>
        <p:spPr>
          <a:xfrm>
            <a:off x="3243124" y="2407013"/>
            <a:ext cx="157024" cy="25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42F46BD1-3AA3-436A-80BC-F09BA4342EF3}"/>
              </a:ext>
            </a:extLst>
          </p:cNvPr>
          <p:cNvSpPr/>
          <p:nvPr/>
        </p:nvSpPr>
        <p:spPr>
          <a:xfrm rot="2243526">
            <a:off x="2328576" y="3156952"/>
            <a:ext cx="157024" cy="25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" name="Seta: para Baixo 12">
            <a:extLst>
              <a:ext uri="{FF2B5EF4-FFF2-40B4-BE49-F238E27FC236}">
                <a16:creationId xmlns:a16="http://schemas.microsoft.com/office/drawing/2014/main" id="{842552C5-6F73-438E-9F21-56EC9DFBE65B}"/>
              </a:ext>
            </a:extLst>
          </p:cNvPr>
          <p:cNvSpPr/>
          <p:nvPr/>
        </p:nvSpPr>
        <p:spPr>
          <a:xfrm>
            <a:off x="1438182" y="3956285"/>
            <a:ext cx="157024" cy="25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" name="Seta: para Baixo 13">
            <a:extLst>
              <a:ext uri="{FF2B5EF4-FFF2-40B4-BE49-F238E27FC236}">
                <a16:creationId xmlns:a16="http://schemas.microsoft.com/office/drawing/2014/main" id="{77E3B844-A6A1-45E9-A454-28CE4239460F}"/>
              </a:ext>
            </a:extLst>
          </p:cNvPr>
          <p:cNvSpPr/>
          <p:nvPr/>
        </p:nvSpPr>
        <p:spPr>
          <a:xfrm>
            <a:off x="4361155" y="3956285"/>
            <a:ext cx="157024" cy="25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" name="Seta: para Baixo 14">
            <a:extLst>
              <a:ext uri="{FF2B5EF4-FFF2-40B4-BE49-F238E27FC236}">
                <a16:creationId xmlns:a16="http://schemas.microsoft.com/office/drawing/2014/main" id="{B98B53E7-39EE-49E9-B903-D6A3F5995F3C}"/>
              </a:ext>
            </a:extLst>
          </p:cNvPr>
          <p:cNvSpPr/>
          <p:nvPr/>
        </p:nvSpPr>
        <p:spPr>
          <a:xfrm>
            <a:off x="4361155" y="4738163"/>
            <a:ext cx="157024" cy="25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CD6523B0-B5AF-4D72-98E9-80A772A45BF6}"/>
              </a:ext>
            </a:extLst>
          </p:cNvPr>
          <p:cNvSpPr/>
          <p:nvPr/>
        </p:nvSpPr>
        <p:spPr>
          <a:xfrm rot="19430372">
            <a:off x="3795204" y="3181648"/>
            <a:ext cx="157024" cy="25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" name="Seta: para Baixo 16">
            <a:extLst>
              <a:ext uri="{FF2B5EF4-FFF2-40B4-BE49-F238E27FC236}">
                <a16:creationId xmlns:a16="http://schemas.microsoft.com/office/drawing/2014/main" id="{52F4CF2D-6456-49DB-B6CA-AD91A552DF57}"/>
              </a:ext>
            </a:extLst>
          </p:cNvPr>
          <p:cNvSpPr/>
          <p:nvPr/>
        </p:nvSpPr>
        <p:spPr>
          <a:xfrm rot="19287018">
            <a:off x="5818974" y="5021366"/>
            <a:ext cx="191760" cy="4732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8" name="Seta: para Baixo 17">
            <a:extLst>
              <a:ext uri="{FF2B5EF4-FFF2-40B4-BE49-F238E27FC236}">
                <a16:creationId xmlns:a16="http://schemas.microsoft.com/office/drawing/2014/main" id="{7BB8B16E-152B-484F-BCEC-AC9C9D02FF58}"/>
              </a:ext>
            </a:extLst>
          </p:cNvPr>
          <p:cNvSpPr/>
          <p:nvPr/>
        </p:nvSpPr>
        <p:spPr>
          <a:xfrm rot="2366217">
            <a:off x="2936569" y="5191639"/>
            <a:ext cx="265479" cy="5913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</p:spTree>
    <p:extLst>
      <p:ext uri="{BB962C8B-B14F-4D97-AF65-F5344CB8AC3E}">
        <p14:creationId xmlns:p14="http://schemas.microsoft.com/office/powerpoint/2010/main" val="3033311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493750"/>
              </p:ext>
            </p:extLst>
          </p:nvPr>
        </p:nvGraphicFramePr>
        <p:xfrm>
          <a:off x="395536" y="1700808"/>
          <a:ext cx="8496943" cy="4464496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2315304">
                  <a:extLst>
                    <a:ext uri="{9D8B030D-6E8A-4147-A177-3AD203B41FA5}">
                      <a16:colId xmlns:a16="http://schemas.microsoft.com/office/drawing/2014/main" val="2018607460"/>
                    </a:ext>
                  </a:extLst>
                </a:gridCol>
                <a:gridCol w="1798296">
                  <a:extLst>
                    <a:ext uri="{9D8B030D-6E8A-4147-A177-3AD203B41FA5}">
                      <a16:colId xmlns:a16="http://schemas.microsoft.com/office/drawing/2014/main" val="2957534893"/>
                    </a:ext>
                  </a:extLst>
                </a:gridCol>
                <a:gridCol w="2315304">
                  <a:extLst>
                    <a:ext uri="{9D8B030D-6E8A-4147-A177-3AD203B41FA5}">
                      <a16:colId xmlns:a16="http://schemas.microsoft.com/office/drawing/2014/main" val="2060578913"/>
                    </a:ext>
                  </a:extLst>
                </a:gridCol>
                <a:gridCol w="2068039">
                  <a:extLst>
                    <a:ext uri="{9D8B030D-6E8A-4147-A177-3AD203B41FA5}">
                      <a16:colId xmlns:a16="http://schemas.microsoft.com/office/drawing/2014/main" val="2891995690"/>
                    </a:ext>
                  </a:extLst>
                </a:gridCol>
              </a:tblGrid>
              <a:tr h="771569">
                <a:tc>
                  <a:txBody>
                    <a:bodyPr/>
                    <a:lstStyle/>
                    <a:p>
                      <a:pPr algn="ctr" fontAlgn="ctr"/>
                      <a:r>
                        <a:rPr lang="es-PA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Año</a:t>
                      </a:r>
                      <a:endParaRPr lang="es-PA" sz="20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Ovocito Viables</a:t>
                      </a:r>
                      <a:endParaRPr lang="es-PA" sz="20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  Embriones Producidos</a:t>
                      </a:r>
                      <a:endParaRPr lang="es-PA" sz="20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Embriones Frescos TE     </a:t>
                      </a:r>
                      <a:endParaRPr lang="es-PA" sz="20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94583247"/>
                  </a:ext>
                </a:extLst>
              </a:tr>
              <a:tr h="463773"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2013</a:t>
                      </a:r>
                      <a:endParaRPr lang="es-PA" sz="20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5271</a:t>
                      </a:r>
                      <a:endParaRPr lang="es-PA" sz="20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2389</a:t>
                      </a:r>
                      <a:endParaRPr lang="es-PA" sz="20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1385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51768327"/>
                  </a:ext>
                </a:extLst>
              </a:tr>
              <a:tr h="581290"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>
                          <a:solidFill>
                            <a:schemeClr val="tx1"/>
                          </a:solidFill>
                          <a:effectLst/>
                        </a:rPr>
                        <a:t>2014</a:t>
                      </a:r>
                      <a:endParaRPr lang="es-PA" sz="2000" b="0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3464</a:t>
                      </a:r>
                      <a:endParaRPr lang="es-PA" sz="20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1568</a:t>
                      </a:r>
                      <a:endParaRPr lang="es-PA" sz="20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1207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4862922"/>
                  </a:ext>
                </a:extLst>
              </a:tr>
              <a:tr h="463773"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>
                          <a:solidFill>
                            <a:schemeClr val="tx1"/>
                          </a:solidFill>
                          <a:effectLst/>
                        </a:rPr>
                        <a:t>2015</a:t>
                      </a:r>
                      <a:endParaRPr lang="es-PA" sz="2000" b="0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>
                          <a:solidFill>
                            <a:schemeClr val="tx1"/>
                          </a:solidFill>
                          <a:effectLst/>
                        </a:rPr>
                        <a:t>4705</a:t>
                      </a:r>
                      <a:endParaRPr lang="es-PA" sz="2000" b="0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1114</a:t>
                      </a:r>
                      <a:endParaRPr lang="es-PA" sz="20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986</a:t>
                      </a:r>
                      <a:endParaRPr lang="es-PA" sz="20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42641553"/>
                  </a:ext>
                </a:extLst>
              </a:tr>
              <a:tr h="473012"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es-PA" sz="2000" b="0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>
                          <a:solidFill>
                            <a:schemeClr val="tx1"/>
                          </a:solidFill>
                          <a:effectLst/>
                        </a:rPr>
                        <a:t>5719</a:t>
                      </a:r>
                      <a:endParaRPr lang="es-PA" sz="2000" b="0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1944</a:t>
                      </a:r>
                      <a:endParaRPr lang="es-PA" sz="20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1432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67721208"/>
                  </a:ext>
                </a:extLst>
              </a:tr>
              <a:tr h="463773"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>
                          <a:solidFill>
                            <a:schemeClr val="tx1"/>
                          </a:solidFill>
                          <a:effectLst/>
                        </a:rPr>
                        <a:t>2017</a:t>
                      </a:r>
                      <a:endParaRPr lang="es-PA" sz="2000" b="0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>
                          <a:solidFill>
                            <a:schemeClr val="tx1"/>
                          </a:solidFill>
                          <a:effectLst/>
                        </a:rPr>
                        <a:t>3303</a:t>
                      </a:r>
                      <a:endParaRPr lang="es-PA" sz="2000" b="0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925</a:t>
                      </a:r>
                      <a:endParaRPr lang="es-PA" sz="20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472</a:t>
                      </a:r>
                      <a:endParaRPr lang="es-PA" sz="20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227173"/>
                  </a:ext>
                </a:extLst>
              </a:tr>
              <a:tr h="463773"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es-PA" sz="2000" b="0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>
                          <a:solidFill>
                            <a:schemeClr val="tx1"/>
                          </a:solidFill>
                          <a:effectLst/>
                        </a:rPr>
                        <a:t>3493</a:t>
                      </a:r>
                      <a:endParaRPr lang="es-PA" sz="2000" b="0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964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623</a:t>
                      </a:r>
                      <a:endParaRPr lang="es-PA" sz="20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66933560"/>
                  </a:ext>
                </a:extLst>
              </a:tr>
              <a:tr h="463773"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s-PA" sz="2000" b="0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>
                          <a:solidFill>
                            <a:schemeClr val="tx1"/>
                          </a:solidFill>
                          <a:effectLst/>
                        </a:rPr>
                        <a:t>1228</a:t>
                      </a:r>
                      <a:endParaRPr lang="es-PA" sz="2000" b="0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362</a:t>
                      </a:r>
                      <a:endParaRPr lang="es-PA" sz="20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185</a:t>
                      </a:r>
                      <a:endParaRPr lang="es-PA" sz="20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70717526"/>
                  </a:ext>
                </a:extLst>
              </a:tr>
              <a:tr h="319760"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Total general</a:t>
                      </a:r>
                      <a:endParaRPr lang="es-PA" sz="20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27183</a:t>
                      </a:r>
                      <a:endParaRPr lang="es-PA" sz="20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9266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6290</a:t>
                      </a:r>
                      <a:endParaRPr lang="es-PA" sz="20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98991833"/>
                  </a:ext>
                </a:extLst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79512" y="1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2000" b="1" dirty="0"/>
              <a:t>        CIGRA- Centro de Investigación de Genética y Reproducción Animal – </a:t>
            </a:r>
            <a:r>
              <a:rPr lang="es-PA" sz="2000" b="1" dirty="0" err="1"/>
              <a:t>Oteima</a:t>
            </a:r>
            <a:r>
              <a:rPr lang="es-PA" sz="2000" b="1" dirty="0"/>
              <a:t> y </a:t>
            </a:r>
            <a:r>
              <a:rPr lang="es-PA" sz="2000" b="1" dirty="0" err="1"/>
              <a:t>Gertec</a:t>
            </a:r>
            <a:r>
              <a:rPr lang="es-PA" sz="2000" b="1" dirty="0"/>
              <a:t> Embriones Panamá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022898" y="707887"/>
            <a:ext cx="7005486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000" dirty="0"/>
              <a:t>Se han realizado 211 ciclos de fertilización in vitro en      29 fincas ganaderas a            nivel nacional</a:t>
            </a:r>
          </a:p>
          <a:p>
            <a:endParaRPr lang="es-PA" sz="1350" dirty="0"/>
          </a:p>
        </p:txBody>
      </p:sp>
    </p:spTree>
    <p:extLst>
      <p:ext uri="{BB962C8B-B14F-4D97-AF65-F5344CB8AC3E}">
        <p14:creationId xmlns:p14="http://schemas.microsoft.com/office/powerpoint/2010/main" val="5008640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870688"/>
              </p:ext>
            </p:extLst>
          </p:nvPr>
        </p:nvGraphicFramePr>
        <p:xfrm>
          <a:off x="611560" y="1484784"/>
          <a:ext cx="8208911" cy="3960441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803250725"/>
                    </a:ext>
                  </a:extLst>
                </a:gridCol>
                <a:gridCol w="1292305">
                  <a:extLst>
                    <a:ext uri="{9D8B030D-6E8A-4147-A177-3AD203B41FA5}">
                      <a16:colId xmlns:a16="http://schemas.microsoft.com/office/drawing/2014/main" val="2361316084"/>
                    </a:ext>
                  </a:extLst>
                </a:gridCol>
                <a:gridCol w="1537450">
                  <a:extLst>
                    <a:ext uri="{9D8B030D-6E8A-4147-A177-3AD203B41FA5}">
                      <a16:colId xmlns:a16="http://schemas.microsoft.com/office/drawing/2014/main" val="1275071197"/>
                    </a:ext>
                  </a:extLst>
                </a:gridCol>
                <a:gridCol w="1537450">
                  <a:extLst>
                    <a:ext uri="{9D8B030D-6E8A-4147-A177-3AD203B41FA5}">
                      <a16:colId xmlns:a16="http://schemas.microsoft.com/office/drawing/2014/main" val="3886395217"/>
                    </a:ext>
                  </a:extLst>
                </a:gridCol>
                <a:gridCol w="1537450">
                  <a:extLst>
                    <a:ext uri="{9D8B030D-6E8A-4147-A177-3AD203B41FA5}">
                      <a16:colId xmlns:a16="http://schemas.microsoft.com/office/drawing/2014/main" val="4277991187"/>
                    </a:ext>
                  </a:extLst>
                </a:gridCol>
              </a:tblGrid>
              <a:tr h="508182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 dirty="0">
                          <a:effectLst/>
                        </a:rPr>
                        <a:t>Conversión Embrionaria Total</a:t>
                      </a:r>
                      <a:endParaRPr lang="es-PA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677805"/>
                  </a:ext>
                </a:extLst>
              </a:tr>
              <a:tr h="1027353">
                <a:tc>
                  <a:txBody>
                    <a:bodyPr/>
                    <a:lstStyle/>
                    <a:p>
                      <a:pPr algn="l" fontAlgn="b"/>
                      <a:endParaRPr lang="es-PA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 dirty="0">
                          <a:effectLst/>
                        </a:rPr>
                        <a:t>Ovocitos Viables</a:t>
                      </a:r>
                      <a:endParaRPr lang="es-PA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 dirty="0">
                          <a:effectLst/>
                        </a:rPr>
                        <a:t>Embriones</a:t>
                      </a:r>
                      <a:r>
                        <a:rPr lang="es-PA" sz="2000" u="none" strike="noStrike" baseline="0" dirty="0">
                          <a:effectLst/>
                        </a:rPr>
                        <a:t> Producidos</a:t>
                      </a:r>
                      <a:endParaRPr lang="es-PA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 dirty="0">
                          <a:effectLst/>
                        </a:rPr>
                        <a:t>Embriones Transferidos</a:t>
                      </a:r>
                      <a:endParaRPr lang="es-PA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 dirty="0">
                          <a:effectLst/>
                        </a:rPr>
                        <a:t>%, Conversión</a:t>
                      </a:r>
                      <a:endParaRPr lang="es-PA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54621985"/>
                  </a:ext>
                </a:extLst>
              </a:tr>
              <a:tr h="1251561">
                <a:tc>
                  <a:txBody>
                    <a:bodyPr/>
                    <a:lstStyle/>
                    <a:p>
                      <a:pPr algn="l" fontAlgn="b"/>
                      <a:r>
                        <a:rPr lang="es-PA" sz="2000" u="none" strike="noStrike" dirty="0">
                          <a:effectLst/>
                        </a:rPr>
                        <a:t>Semen Convencional</a:t>
                      </a:r>
                      <a:endParaRPr lang="es-PA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 dirty="0">
                          <a:effectLst/>
                        </a:rPr>
                        <a:t>14447</a:t>
                      </a:r>
                      <a:endParaRPr lang="es-PA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5490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 dirty="0">
                          <a:effectLst/>
                        </a:rPr>
                        <a:t>3293</a:t>
                      </a:r>
                      <a:endParaRPr lang="es-PA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07238804"/>
                  </a:ext>
                </a:extLst>
              </a:tr>
              <a:tr h="1173345">
                <a:tc>
                  <a:txBody>
                    <a:bodyPr/>
                    <a:lstStyle/>
                    <a:p>
                      <a:pPr algn="l" fontAlgn="b"/>
                      <a:r>
                        <a:rPr lang="es-PA" sz="2000" u="none" strike="noStrike" dirty="0">
                          <a:effectLst/>
                        </a:rPr>
                        <a:t>Semen </a:t>
                      </a:r>
                      <a:r>
                        <a:rPr lang="es-PA" sz="2000" u="none" strike="noStrike" dirty="0" err="1">
                          <a:effectLst/>
                        </a:rPr>
                        <a:t>Sexado</a:t>
                      </a:r>
                      <a:endParaRPr lang="es-PA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 dirty="0">
                          <a:effectLst/>
                        </a:rPr>
                        <a:t>15736</a:t>
                      </a:r>
                      <a:endParaRPr lang="es-PA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3776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u="none" strike="noStrike" dirty="0">
                          <a:effectLst/>
                        </a:rPr>
                        <a:t>2997</a:t>
                      </a:r>
                      <a:endParaRPr lang="es-PA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01925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12141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331640" y="404664"/>
            <a:ext cx="6772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2400" dirty="0">
                <a:latin typeface="Arial Rounded MT Bold" panose="020F0704030504030204" pitchFamily="34" charset="0"/>
              </a:rPr>
              <a:t>Porcentaje de preñez de finca Ganadera Batipa </a:t>
            </a:r>
          </a:p>
          <a:p>
            <a:pPr algn="ctr"/>
            <a:r>
              <a:rPr lang="es-PA" sz="2400" dirty="0">
                <a:latin typeface="Arial Rounded MT Bold" panose="020F0704030504030204" pitchFamily="34" charset="0"/>
              </a:rPr>
              <a:t>2013-2018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06C68642-1CFC-4BF2-BBA1-12740D7145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187380"/>
              </p:ext>
            </p:extLst>
          </p:nvPr>
        </p:nvGraphicFramePr>
        <p:xfrm>
          <a:off x="505519" y="2564904"/>
          <a:ext cx="8424936" cy="779433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425466793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162314542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6001973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38927888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453594049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53198149"/>
                    </a:ext>
                  </a:extLst>
                </a:gridCol>
              </a:tblGrid>
              <a:tr h="42678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EMBRIONES PRODUCIDOS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EMBRIONES TRANSFERIDOS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PREÑECES 30D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PREÑECES 60D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%, </a:t>
                      </a:r>
                      <a:r>
                        <a:rPr lang="pt-BR" sz="1600" u="none" strike="noStrike" dirty="0" err="1">
                          <a:effectLst/>
                        </a:rPr>
                        <a:t>Preñez</a:t>
                      </a:r>
                      <a:r>
                        <a:rPr lang="pt-BR" sz="1600" u="none" strike="noStrike" dirty="0">
                          <a:effectLst/>
                        </a:rPr>
                        <a:t> 30D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%, </a:t>
                      </a:r>
                      <a:r>
                        <a:rPr lang="pt-BR" sz="1600" u="none" strike="noStrike" dirty="0" err="1">
                          <a:effectLst/>
                        </a:rPr>
                        <a:t>Preñez</a:t>
                      </a:r>
                      <a:r>
                        <a:rPr lang="pt-BR" sz="1600" u="none" strike="noStrike" dirty="0">
                          <a:effectLst/>
                        </a:rPr>
                        <a:t> 60D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54160721"/>
                  </a:ext>
                </a:extLst>
              </a:tr>
              <a:tr h="28540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2543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1696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817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695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48,2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41,0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85340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39353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EEFEEB7E-4E43-43AC-8F5F-30A0203DB6AE}"/>
              </a:ext>
            </a:extLst>
          </p:cNvPr>
          <p:cNvSpPr txBox="1"/>
          <p:nvPr/>
        </p:nvSpPr>
        <p:spPr>
          <a:xfrm>
            <a:off x="683568" y="2204864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800" dirty="0"/>
              <a:t>Y </a:t>
            </a:r>
            <a:r>
              <a:rPr lang="pt-BR" sz="4800" dirty="0" err="1"/>
              <a:t>la</a:t>
            </a:r>
            <a:r>
              <a:rPr lang="pt-BR" sz="4800" dirty="0"/>
              <a:t> genética </a:t>
            </a:r>
            <a:r>
              <a:rPr lang="pt-BR" sz="4800" dirty="0" err="1"/>
              <a:t>en</a:t>
            </a:r>
            <a:r>
              <a:rPr lang="pt-BR" sz="4800" dirty="0"/>
              <a:t> Panamá como  está ...</a:t>
            </a:r>
          </a:p>
        </p:txBody>
      </p:sp>
    </p:spTree>
    <p:extLst>
      <p:ext uri="{BB962C8B-B14F-4D97-AF65-F5344CB8AC3E}">
        <p14:creationId xmlns:p14="http://schemas.microsoft.com/office/powerpoint/2010/main" val="92785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ECE7754-972B-44A4-89D8-126FF7F5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34</a:t>
            </a:fld>
            <a:endParaRPr lang="pt-BR"/>
          </a:p>
        </p:txBody>
      </p:sp>
      <p:pic>
        <p:nvPicPr>
          <p:cNvPr id="4" name="Imagem 3" descr="Uma imagem contendo ao ar livre, cerca, árvore, edifício&#10;&#10;Descrição gerada automaticamente">
            <a:extLst>
              <a:ext uri="{FF2B5EF4-FFF2-40B4-BE49-F238E27FC236}">
                <a16:creationId xmlns:a16="http://schemas.microsoft.com/office/drawing/2014/main" id="{A81F55A0-C83D-4EC0-A119-989082713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6016" cy="3068960"/>
          </a:xfrm>
          <a:prstGeom prst="rect">
            <a:avLst/>
          </a:prstGeom>
        </p:spPr>
      </p:pic>
      <p:pic>
        <p:nvPicPr>
          <p:cNvPr id="6" name="Imagem 5" descr="Uma imagem contendo grama, árvore, ao ar livre, mamífero&#10;&#10;Descrição gerada automaticamente">
            <a:extLst>
              <a:ext uri="{FF2B5EF4-FFF2-40B4-BE49-F238E27FC236}">
                <a16:creationId xmlns:a16="http://schemas.microsoft.com/office/drawing/2014/main" id="{CED96B57-7E87-4F6C-A08E-8AD872791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4427984" cy="3068960"/>
          </a:xfrm>
          <a:prstGeom prst="rect">
            <a:avLst/>
          </a:prstGeom>
        </p:spPr>
      </p:pic>
      <p:pic>
        <p:nvPicPr>
          <p:cNvPr id="7" name="Imagem 6" descr="Uma imagem contendo ao ar livre, cerca, em pé, chão&#10;&#10;Descrição gerada automaticamente">
            <a:extLst>
              <a:ext uri="{FF2B5EF4-FFF2-40B4-BE49-F238E27FC236}">
                <a16:creationId xmlns:a16="http://schemas.microsoft.com/office/drawing/2014/main" id="{DBEEDD53-1982-472B-ADB3-03BD3C6FBB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64" y="3081516"/>
            <a:ext cx="4681671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0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0CFDA55-947E-4D1E-9CEA-C90E05AC5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35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1E2319F-D069-42E4-B234-611656B0F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231" y="-693800"/>
            <a:ext cx="2953519" cy="4427986"/>
          </a:xfrm>
          <a:prstGeom prst="rect">
            <a:avLst/>
          </a:prstGeom>
        </p:spPr>
      </p:pic>
      <p:pic>
        <p:nvPicPr>
          <p:cNvPr id="6" name="Imagem 5" descr="Uma imagem contendo grama, árvore, ao ar livre, vaca&#10;&#10;Descrição gerada automaticamente">
            <a:extLst>
              <a:ext uri="{FF2B5EF4-FFF2-40B4-BE49-F238E27FC236}">
                <a16:creationId xmlns:a16="http://schemas.microsoft.com/office/drawing/2014/main" id="{FA5EC288-632A-4084-9A7C-A7A947068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3432"/>
            <a:ext cx="4716016" cy="2953520"/>
          </a:xfrm>
          <a:prstGeom prst="rect">
            <a:avLst/>
          </a:prstGeom>
        </p:spPr>
      </p:pic>
      <p:pic>
        <p:nvPicPr>
          <p:cNvPr id="8" name="Imagem 7" descr="Uma imagem contendo grama, ao ar livre, árvore, vaca&#10;&#10;Descrição gerada automaticamente">
            <a:extLst>
              <a:ext uri="{FF2B5EF4-FFF2-40B4-BE49-F238E27FC236}">
                <a16:creationId xmlns:a16="http://schemas.microsoft.com/office/drawing/2014/main" id="{D46D386A-CC32-4A77-BA63-DB6EC3C7B7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6952"/>
            <a:ext cx="4427984" cy="3861048"/>
          </a:xfrm>
          <a:prstGeom prst="rect">
            <a:avLst/>
          </a:prstGeom>
        </p:spPr>
      </p:pic>
      <p:pic>
        <p:nvPicPr>
          <p:cNvPr id="10" name="Imagem 9" descr="Uma imagem contendo grama, árvore, ao ar livre, vaca&#10;&#10;Descrição gerada automaticamente">
            <a:extLst>
              <a:ext uri="{FF2B5EF4-FFF2-40B4-BE49-F238E27FC236}">
                <a16:creationId xmlns:a16="http://schemas.microsoft.com/office/drawing/2014/main" id="{A9E9D5A3-2BD8-4062-9614-B3841363F1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996950"/>
            <a:ext cx="4716016" cy="38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215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9E02251-9903-4379-BE96-5E3A2626D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36</a:t>
            </a:fld>
            <a:endParaRPr lang="pt-BR"/>
          </a:p>
        </p:txBody>
      </p:sp>
      <p:pic>
        <p:nvPicPr>
          <p:cNvPr id="4" name="Imagem 3" descr="Uma imagem contendo grama, vaca, ao ar livre, céu&#10;&#10;Descrição gerada automaticamente">
            <a:extLst>
              <a:ext uri="{FF2B5EF4-FFF2-40B4-BE49-F238E27FC236}">
                <a16:creationId xmlns:a16="http://schemas.microsoft.com/office/drawing/2014/main" id="{B52A6E00-9B0E-4131-8B6E-27E644F806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987823" cy="3501008"/>
          </a:xfrm>
          <a:prstGeom prst="rect">
            <a:avLst/>
          </a:prstGeom>
        </p:spPr>
      </p:pic>
      <p:pic>
        <p:nvPicPr>
          <p:cNvPr id="6" name="Imagem 5" descr="Uma imagem contendo grama, vaca, ao ar livre, campo&#10;&#10;Descrição gerada automaticamente">
            <a:extLst>
              <a:ext uri="{FF2B5EF4-FFF2-40B4-BE49-F238E27FC236}">
                <a16:creationId xmlns:a16="http://schemas.microsoft.com/office/drawing/2014/main" id="{0E5A93F6-6010-4F55-AF48-F4C7A08AE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5" y="20588"/>
            <a:ext cx="3168354" cy="3501008"/>
          </a:xfrm>
          <a:prstGeom prst="rect">
            <a:avLst/>
          </a:prstGeom>
        </p:spPr>
      </p:pic>
      <p:pic>
        <p:nvPicPr>
          <p:cNvPr id="5" name="Imagem 4" descr="Uma imagem contendo grama, ao ar livre, campo, animal&#10;&#10;Descrição gerada automaticamente">
            <a:extLst>
              <a:ext uri="{FF2B5EF4-FFF2-40B4-BE49-F238E27FC236}">
                <a16:creationId xmlns:a16="http://schemas.microsoft.com/office/drawing/2014/main" id="{4C1AB84B-B7EF-4DA0-91E9-A43BFF200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007"/>
            <a:ext cx="6263682" cy="3356993"/>
          </a:xfrm>
          <a:prstGeom prst="rect">
            <a:avLst/>
          </a:prstGeom>
        </p:spPr>
      </p:pic>
      <p:pic>
        <p:nvPicPr>
          <p:cNvPr id="8" name="Imagem 7" descr="Uma imagem contendo grama, vaca, árvore, ao ar livre&#10;&#10;Descrição gerada automaticamente">
            <a:extLst>
              <a:ext uri="{FF2B5EF4-FFF2-40B4-BE49-F238E27FC236}">
                <a16:creationId xmlns:a16="http://schemas.microsoft.com/office/drawing/2014/main" id="{1C124CA8-45B1-4C77-98AE-D318D77D21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81" y="3501006"/>
            <a:ext cx="2880318" cy="3370736"/>
          </a:xfrm>
          <a:prstGeom prst="rect">
            <a:avLst/>
          </a:prstGeom>
        </p:spPr>
      </p:pic>
      <p:pic>
        <p:nvPicPr>
          <p:cNvPr id="9" name="Imagem 8" descr="Uma imagem contendo grama, ao ar livre, vaca, céu&#10;&#10;Descrição gerada automaticamente">
            <a:extLst>
              <a:ext uri="{FF2B5EF4-FFF2-40B4-BE49-F238E27FC236}">
                <a16:creationId xmlns:a16="http://schemas.microsoft.com/office/drawing/2014/main" id="{75C8F1EE-3EC1-473D-B209-CA617A00CF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341" y="27424"/>
            <a:ext cx="2994660" cy="345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272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185653" y="340357"/>
            <a:ext cx="6772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/>
              <a:t>Pérdida</a:t>
            </a:r>
            <a:r>
              <a:rPr lang="pt-BR" sz="2400" b="1" dirty="0"/>
              <a:t>  de Embriones por  falta de receptoras</a:t>
            </a:r>
          </a:p>
          <a:p>
            <a:pPr algn="ctr"/>
            <a:endParaRPr lang="es-PA" sz="2400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06C68642-1CFC-4BF2-BBA1-12740D7145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628865"/>
              </p:ext>
            </p:extLst>
          </p:nvPr>
        </p:nvGraphicFramePr>
        <p:xfrm>
          <a:off x="1185654" y="1949934"/>
          <a:ext cx="6410682" cy="1623082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3449340">
                  <a:extLst>
                    <a:ext uri="{9D8B030D-6E8A-4147-A177-3AD203B41FA5}">
                      <a16:colId xmlns:a16="http://schemas.microsoft.com/office/drawing/2014/main" val="4254667932"/>
                    </a:ext>
                  </a:extLst>
                </a:gridCol>
                <a:gridCol w="2961342">
                  <a:extLst>
                    <a:ext uri="{9D8B030D-6E8A-4147-A177-3AD203B41FA5}">
                      <a16:colId xmlns:a16="http://schemas.microsoft.com/office/drawing/2014/main" val="1623145426"/>
                    </a:ext>
                  </a:extLst>
                </a:gridCol>
              </a:tblGrid>
              <a:tr h="107896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>
                          <a:effectLst/>
                        </a:rPr>
                        <a:t>EMBRIONES PRODUCIDOS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>
                          <a:effectLst/>
                        </a:rPr>
                        <a:t>EMBRIONES TRANSFERIDOS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54160721"/>
                  </a:ext>
                </a:extLst>
              </a:tr>
              <a:tr h="544122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9266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6290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85340274"/>
                  </a:ext>
                </a:extLst>
              </a:tr>
            </a:tbl>
          </a:graphicData>
        </a:graphic>
      </p:graphicFrame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8D2B5877-7C41-4A2D-B703-CA75FC718C02}"/>
              </a:ext>
            </a:extLst>
          </p:cNvPr>
          <p:cNvCxnSpPr>
            <a:cxnSpLocks/>
          </p:cNvCxnSpPr>
          <p:nvPr/>
        </p:nvCxnSpPr>
        <p:spPr>
          <a:xfrm>
            <a:off x="3178223" y="3704402"/>
            <a:ext cx="792088" cy="12961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D5D114F5-A4CB-491B-9099-A9EAD9A152B3}"/>
              </a:ext>
            </a:extLst>
          </p:cNvPr>
          <p:cNvCxnSpPr>
            <a:cxnSpLocks/>
          </p:cNvCxnSpPr>
          <p:nvPr/>
        </p:nvCxnSpPr>
        <p:spPr>
          <a:xfrm flipH="1">
            <a:off x="4572000" y="3717084"/>
            <a:ext cx="1058351" cy="12834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0B29D03-CF89-4C38-80C5-C0F143DE7DFD}"/>
              </a:ext>
            </a:extLst>
          </p:cNvPr>
          <p:cNvSpPr txBox="1"/>
          <p:nvPr/>
        </p:nvSpPr>
        <p:spPr>
          <a:xfrm>
            <a:off x="2963976" y="5144614"/>
            <a:ext cx="2854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/>
              <a:t>2976 (32%)</a:t>
            </a:r>
          </a:p>
        </p:txBody>
      </p:sp>
    </p:spTree>
    <p:extLst>
      <p:ext uri="{BB962C8B-B14F-4D97-AF65-F5344CB8AC3E}">
        <p14:creationId xmlns:p14="http://schemas.microsoft.com/office/powerpoint/2010/main" val="54837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EEFEEB7E-4E43-43AC-8F5F-30A0203DB6AE}"/>
              </a:ext>
            </a:extLst>
          </p:cNvPr>
          <p:cNvSpPr txBox="1"/>
          <p:nvPr/>
        </p:nvSpPr>
        <p:spPr>
          <a:xfrm>
            <a:off x="2552181" y="2598003"/>
            <a:ext cx="5650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/>
              <a:t>QUÉ HACER...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D4FD5EC-6DBC-48BF-907D-E41B9B594948}"/>
              </a:ext>
            </a:extLst>
          </p:cNvPr>
          <p:cNvSpPr txBox="1"/>
          <p:nvPr/>
        </p:nvSpPr>
        <p:spPr>
          <a:xfrm>
            <a:off x="2267744" y="4365104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CONGELAR EMBRIONES</a:t>
            </a:r>
          </a:p>
        </p:txBody>
      </p:sp>
    </p:spTree>
    <p:extLst>
      <p:ext uri="{BB962C8B-B14F-4D97-AF65-F5344CB8AC3E}">
        <p14:creationId xmlns:p14="http://schemas.microsoft.com/office/powerpoint/2010/main" val="64800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6233974" cy="1125839"/>
          </a:xfrm>
        </p:spPr>
        <p:txBody>
          <a:bodyPr>
            <a:normAutofit fontScale="90000"/>
          </a:bodyPr>
          <a:lstStyle/>
          <a:p>
            <a:pPr algn="ctr"/>
            <a:r>
              <a:rPr lang="es-A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Producción </a:t>
            </a:r>
            <a:r>
              <a:rPr lang="es-A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Vitro</a:t>
            </a:r>
            <a:r>
              <a:rPr lang="es-A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embriones </a:t>
            </a:r>
            <a:br>
              <a:rPr lang="es-A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Criopreservación</a:t>
            </a:r>
            <a:endParaRPr lang="es-A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07504" y="2269178"/>
            <a:ext cx="827227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Vitrificación</a:t>
            </a:r>
          </a:p>
          <a:p>
            <a:pPr algn="ctr"/>
            <a:endParaRPr lang="es-A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A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A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A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A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Basada en el proceso por el cual una solución viscosa se solidifica durante el enfriamiento, sin la formación de cristales de hielo (</a:t>
            </a:r>
            <a:r>
              <a:rPr lang="es-A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Vajta</a:t>
            </a:r>
            <a:r>
              <a:rPr lang="es-A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s-A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Kuwayama</a:t>
            </a:r>
            <a:r>
              <a:rPr lang="es-A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2006). Cuanto menor es el volumen de la solución de vitrificación, mayor es la tasa de enfriamiento y calentamiento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A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732409"/>
            <a:ext cx="3122737" cy="164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3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>
            <a:extLst>
              <a:ext uri="{FF2B5EF4-FFF2-40B4-BE49-F238E27FC236}">
                <a16:creationId xmlns:a16="http://schemas.microsoft.com/office/drawing/2014/main" id="{CC34ACA4-C9F5-42E0-BEBE-60528ACD2B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263" y="835025"/>
            <a:ext cx="7924800" cy="3671888"/>
          </a:xfrm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s-ES" altLang="pt-BR" sz="4000" b="1" dirty="0"/>
            </a:br>
            <a:r>
              <a:rPr lang="es-ES" altLang="pt-BR" sz="4000" b="1" dirty="0"/>
              <a:t>IMPORTANCIA DE LA SELECCIÓN DE TOROS</a:t>
            </a:r>
            <a:endParaRPr lang="pt-BR" altLang="pt-BR" sz="4000" b="1" dirty="0"/>
          </a:p>
        </p:txBody>
      </p:sp>
      <p:grpSp>
        <p:nvGrpSpPr>
          <p:cNvPr id="43011" name="Group 3">
            <a:extLst>
              <a:ext uri="{FF2B5EF4-FFF2-40B4-BE49-F238E27FC236}">
                <a16:creationId xmlns:a16="http://schemas.microsoft.com/office/drawing/2014/main" id="{853E20DF-F05E-40A8-B264-09C47FF387B8}"/>
              </a:ext>
            </a:extLst>
          </p:cNvPr>
          <p:cNvGrpSpPr>
            <a:grpSpLocks/>
          </p:cNvGrpSpPr>
          <p:nvPr/>
        </p:nvGrpSpPr>
        <p:grpSpPr bwMode="auto">
          <a:xfrm>
            <a:off x="7524750" y="6388100"/>
            <a:ext cx="1323975" cy="469900"/>
            <a:chOff x="4811" y="253"/>
            <a:chExt cx="694" cy="296"/>
          </a:xfrm>
        </p:grpSpPr>
        <p:sp>
          <p:nvSpPr>
            <p:cNvPr id="43012" name="Freeform 4">
              <a:extLst>
                <a:ext uri="{FF2B5EF4-FFF2-40B4-BE49-F238E27FC236}">
                  <a16:creationId xmlns:a16="http://schemas.microsoft.com/office/drawing/2014/main" id="{EC459F03-D621-4E87-AE10-408262C51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" y="253"/>
              <a:ext cx="288" cy="296"/>
            </a:xfrm>
            <a:custGeom>
              <a:avLst/>
              <a:gdLst>
                <a:gd name="T0" fmla="*/ 0 w 1442"/>
                <a:gd name="T1" fmla="*/ 0 h 1184"/>
                <a:gd name="T2" fmla="*/ 0 w 1442"/>
                <a:gd name="T3" fmla="*/ 0 h 1184"/>
                <a:gd name="T4" fmla="*/ 0 w 1442"/>
                <a:gd name="T5" fmla="*/ 0 h 1184"/>
                <a:gd name="T6" fmla="*/ 0 w 1442"/>
                <a:gd name="T7" fmla="*/ 0 h 1184"/>
                <a:gd name="T8" fmla="*/ 0 w 1442"/>
                <a:gd name="T9" fmla="*/ 0 h 1184"/>
                <a:gd name="T10" fmla="*/ 0 w 1442"/>
                <a:gd name="T11" fmla="*/ 0 h 1184"/>
                <a:gd name="T12" fmla="*/ 0 w 1442"/>
                <a:gd name="T13" fmla="*/ 0 h 1184"/>
                <a:gd name="T14" fmla="*/ 0 w 1442"/>
                <a:gd name="T15" fmla="*/ 0 h 1184"/>
                <a:gd name="T16" fmla="*/ 0 w 1442"/>
                <a:gd name="T17" fmla="*/ 0 h 1184"/>
                <a:gd name="T18" fmla="*/ 0 w 1442"/>
                <a:gd name="T19" fmla="*/ 0 h 1184"/>
                <a:gd name="T20" fmla="*/ 0 w 1442"/>
                <a:gd name="T21" fmla="*/ 0 h 1184"/>
                <a:gd name="T22" fmla="*/ 0 w 1442"/>
                <a:gd name="T23" fmla="*/ 0 h 1184"/>
                <a:gd name="T24" fmla="*/ 0 w 1442"/>
                <a:gd name="T25" fmla="*/ 0 h 1184"/>
                <a:gd name="T26" fmla="*/ 0 w 1442"/>
                <a:gd name="T27" fmla="*/ 0 h 1184"/>
                <a:gd name="T28" fmla="*/ 0 w 1442"/>
                <a:gd name="T29" fmla="*/ 0 h 1184"/>
                <a:gd name="T30" fmla="*/ 0 w 1442"/>
                <a:gd name="T31" fmla="*/ 0 h 1184"/>
                <a:gd name="T32" fmla="*/ 0 w 1442"/>
                <a:gd name="T33" fmla="*/ 0 h 1184"/>
                <a:gd name="T34" fmla="*/ 0 w 1442"/>
                <a:gd name="T35" fmla="*/ 0 h 1184"/>
                <a:gd name="T36" fmla="*/ 0 w 1442"/>
                <a:gd name="T37" fmla="*/ 0 h 1184"/>
                <a:gd name="T38" fmla="*/ 0 w 1442"/>
                <a:gd name="T39" fmla="*/ 0 h 1184"/>
                <a:gd name="T40" fmla="*/ 0 w 1442"/>
                <a:gd name="T41" fmla="*/ 0 h 1184"/>
                <a:gd name="T42" fmla="*/ 0 w 1442"/>
                <a:gd name="T43" fmla="*/ 0 h 1184"/>
                <a:gd name="T44" fmla="*/ 0 w 1442"/>
                <a:gd name="T45" fmla="*/ 0 h 1184"/>
                <a:gd name="T46" fmla="*/ 0 w 1442"/>
                <a:gd name="T47" fmla="*/ 0 h 1184"/>
                <a:gd name="T48" fmla="*/ 0 w 1442"/>
                <a:gd name="T49" fmla="*/ 0 h 1184"/>
                <a:gd name="T50" fmla="*/ 0 w 1442"/>
                <a:gd name="T51" fmla="*/ 0 h 1184"/>
                <a:gd name="T52" fmla="*/ 0 w 1442"/>
                <a:gd name="T53" fmla="*/ 0 h 1184"/>
                <a:gd name="T54" fmla="*/ 0 w 1442"/>
                <a:gd name="T55" fmla="*/ 0 h 1184"/>
                <a:gd name="T56" fmla="*/ 0 w 1442"/>
                <a:gd name="T57" fmla="*/ 0 h 1184"/>
                <a:gd name="T58" fmla="*/ 0 w 1442"/>
                <a:gd name="T59" fmla="*/ 0 h 1184"/>
                <a:gd name="T60" fmla="*/ 0 w 1442"/>
                <a:gd name="T61" fmla="*/ 0 h 1184"/>
                <a:gd name="T62" fmla="*/ 0 w 1442"/>
                <a:gd name="T63" fmla="*/ 0 h 1184"/>
                <a:gd name="T64" fmla="*/ 0 w 1442"/>
                <a:gd name="T65" fmla="*/ 0 h 1184"/>
                <a:gd name="T66" fmla="*/ 0 w 1442"/>
                <a:gd name="T67" fmla="*/ 0 h 1184"/>
                <a:gd name="T68" fmla="*/ 0 w 1442"/>
                <a:gd name="T69" fmla="*/ 0 h 1184"/>
                <a:gd name="T70" fmla="*/ 0 w 1442"/>
                <a:gd name="T71" fmla="*/ 0 h 1184"/>
                <a:gd name="T72" fmla="*/ 0 w 1442"/>
                <a:gd name="T73" fmla="*/ 0 h 118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442"/>
                <a:gd name="T112" fmla="*/ 0 h 1184"/>
                <a:gd name="T113" fmla="*/ 1442 w 1442"/>
                <a:gd name="T114" fmla="*/ 1184 h 118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442" h="1184">
                  <a:moveTo>
                    <a:pt x="1442" y="1184"/>
                  </a:moveTo>
                  <a:lnTo>
                    <a:pt x="648" y="1184"/>
                  </a:lnTo>
                  <a:lnTo>
                    <a:pt x="609" y="1182"/>
                  </a:lnTo>
                  <a:lnTo>
                    <a:pt x="571" y="1177"/>
                  </a:lnTo>
                  <a:lnTo>
                    <a:pt x="534" y="1168"/>
                  </a:lnTo>
                  <a:lnTo>
                    <a:pt x="496" y="1157"/>
                  </a:lnTo>
                  <a:lnTo>
                    <a:pt x="460" y="1142"/>
                  </a:lnTo>
                  <a:lnTo>
                    <a:pt x="425" y="1125"/>
                  </a:lnTo>
                  <a:lnTo>
                    <a:pt x="393" y="1106"/>
                  </a:lnTo>
                  <a:lnTo>
                    <a:pt x="360" y="1084"/>
                  </a:lnTo>
                  <a:lnTo>
                    <a:pt x="331" y="1060"/>
                  </a:lnTo>
                  <a:lnTo>
                    <a:pt x="302" y="1032"/>
                  </a:lnTo>
                  <a:lnTo>
                    <a:pt x="276" y="1004"/>
                  </a:lnTo>
                  <a:lnTo>
                    <a:pt x="254" y="975"/>
                  </a:lnTo>
                  <a:lnTo>
                    <a:pt x="234" y="943"/>
                  </a:lnTo>
                  <a:lnTo>
                    <a:pt x="217" y="910"/>
                  </a:lnTo>
                  <a:lnTo>
                    <a:pt x="203" y="877"/>
                  </a:lnTo>
                  <a:lnTo>
                    <a:pt x="193" y="841"/>
                  </a:lnTo>
                  <a:lnTo>
                    <a:pt x="0" y="0"/>
                  </a:lnTo>
                  <a:lnTo>
                    <a:pt x="794" y="0"/>
                  </a:lnTo>
                  <a:lnTo>
                    <a:pt x="833" y="2"/>
                  </a:lnTo>
                  <a:lnTo>
                    <a:pt x="871" y="7"/>
                  </a:lnTo>
                  <a:lnTo>
                    <a:pt x="908" y="16"/>
                  </a:lnTo>
                  <a:lnTo>
                    <a:pt x="946" y="27"/>
                  </a:lnTo>
                  <a:lnTo>
                    <a:pt x="982" y="42"/>
                  </a:lnTo>
                  <a:lnTo>
                    <a:pt x="1017" y="59"/>
                  </a:lnTo>
                  <a:lnTo>
                    <a:pt x="1049" y="78"/>
                  </a:lnTo>
                  <a:lnTo>
                    <a:pt x="1082" y="100"/>
                  </a:lnTo>
                  <a:lnTo>
                    <a:pt x="1112" y="125"/>
                  </a:lnTo>
                  <a:lnTo>
                    <a:pt x="1140" y="152"/>
                  </a:lnTo>
                  <a:lnTo>
                    <a:pt x="1166" y="180"/>
                  </a:lnTo>
                  <a:lnTo>
                    <a:pt x="1188" y="210"/>
                  </a:lnTo>
                  <a:lnTo>
                    <a:pt x="1209" y="241"/>
                  </a:lnTo>
                  <a:lnTo>
                    <a:pt x="1226" y="275"/>
                  </a:lnTo>
                  <a:lnTo>
                    <a:pt x="1239" y="308"/>
                  </a:lnTo>
                  <a:lnTo>
                    <a:pt x="1249" y="344"/>
                  </a:lnTo>
                  <a:lnTo>
                    <a:pt x="1442" y="1184"/>
                  </a:lnTo>
                  <a:close/>
                </a:path>
              </a:pathLst>
            </a:custGeom>
            <a:solidFill>
              <a:srgbClr val="00B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3013" name="Freeform 5">
              <a:extLst>
                <a:ext uri="{FF2B5EF4-FFF2-40B4-BE49-F238E27FC236}">
                  <a16:creationId xmlns:a16="http://schemas.microsoft.com/office/drawing/2014/main" id="{13A59C8F-421B-4025-AB8A-813501262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49"/>
              <a:ext cx="163" cy="101"/>
            </a:xfrm>
            <a:custGeom>
              <a:avLst/>
              <a:gdLst>
                <a:gd name="T0" fmla="*/ 0 w 814"/>
                <a:gd name="T1" fmla="*/ 0 h 406"/>
                <a:gd name="T2" fmla="*/ 0 w 814"/>
                <a:gd name="T3" fmla="*/ 0 h 406"/>
                <a:gd name="T4" fmla="*/ 0 w 814"/>
                <a:gd name="T5" fmla="*/ 0 h 406"/>
                <a:gd name="T6" fmla="*/ 0 w 814"/>
                <a:gd name="T7" fmla="*/ 0 h 406"/>
                <a:gd name="T8" fmla="*/ 0 w 814"/>
                <a:gd name="T9" fmla="*/ 0 h 406"/>
                <a:gd name="T10" fmla="*/ 0 w 814"/>
                <a:gd name="T11" fmla="*/ 0 h 406"/>
                <a:gd name="T12" fmla="*/ 0 w 814"/>
                <a:gd name="T13" fmla="*/ 0 h 406"/>
                <a:gd name="T14" fmla="*/ 0 w 814"/>
                <a:gd name="T15" fmla="*/ 0 h 406"/>
                <a:gd name="T16" fmla="*/ 0 w 814"/>
                <a:gd name="T17" fmla="*/ 0 h 406"/>
                <a:gd name="T18" fmla="*/ 0 w 814"/>
                <a:gd name="T19" fmla="*/ 0 h 406"/>
                <a:gd name="T20" fmla="*/ 0 w 814"/>
                <a:gd name="T21" fmla="*/ 0 h 406"/>
                <a:gd name="T22" fmla="*/ 0 w 814"/>
                <a:gd name="T23" fmla="*/ 0 h 406"/>
                <a:gd name="T24" fmla="*/ 0 w 814"/>
                <a:gd name="T25" fmla="*/ 0 h 406"/>
                <a:gd name="T26" fmla="*/ 0 w 814"/>
                <a:gd name="T27" fmla="*/ 0 h 406"/>
                <a:gd name="T28" fmla="*/ 0 w 814"/>
                <a:gd name="T29" fmla="*/ 0 h 406"/>
                <a:gd name="T30" fmla="*/ 0 w 814"/>
                <a:gd name="T31" fmla="*/ 0 h 406"/>
                <a:gd name="T32" fmla="*/ 0 w 814"/>
                <a:gd name="T33" fmla="*/ 0 h 406"/>
                <a:gd name="T34" fmla="*/ 0 w 814"/>
                <a:gd name="T35" fmla="*/ 0 h 406"/>
                <a:gd name="T36" fmla="*/ 0 w 814"/>
                <a:gd name="T37" fmla="*/ 0 h 406"/>
                <a:gd name="T38" fmla="*/ 0 w 814"/>
                <a:gd name="T39" fmla="*/ 0 h 406"/>
                <a:gd name="T40" fmla="*/ 0 w 814"/>
                <a:gd name="T41" fmla="*/ 0 h 406"/>
                <a:gd name="T42" fmla="*/ 0 w 814"/>
                <a:gd name="T43" fmla="*/ 0 h 406"/>
                <a:gd name="T44" fmla="*/ 0 w 814"/>
                <a:gd name="T45" fmla="*/ 0 h 406"/>
                <a:gd name="T46" fmla="*/ 0 w 814"/>
                <a:gd name="T47" fmla="*/ 0 h 406"/>
                <a:gd name="T48" fmla="*/ 0 w 814"/>
                <a:gd name="T49" fmla="*/ 0 h 406"/>
                <a:gd name="T50" fmla="*/ 0 w 814"/>
                <a:gd name="T51" fmla="*/ 0 h 406"/>
                <a:gd name="T52" fmla="*/ 0 w 814"/>
                <a:gd name="T53" fmla="*/ 0 h 406"/>
                <a:gd name="T54" fmla="*/ 0 w 814"/>
                <a:gd name="T55" fmla="*/ 0 h 406"/>
                <a:gd name="T56" fmla="*/ 0 w 814"/>
                <a:gd name="T57" fmla="*/ 0 h 406"/>
                <a:gd name="T58" fmla="*/ 0 w 814"/>
                <a:gd name="T59" fmla="*/ 0 h 406"/>
                <a:gd name="T60" fmla="*/ 0 w 814"/>
                <a:gd name="T61" fmla="*/ 0 h 406"/>
                <a:gd name="T62" fmla="*/ 0 w 814"/>
                <a:gd name="T63" fmla="*/ 0 h 406"/>
                <a:gd name="T64" fmla="*/ 0 w 814"/>
                <a:gd name="T65" fmla="*/ 0 h 406"/>
                <a:gd name="T66" fmla="*/ 0 w 814"/>
                <a:gd name="T67" fmla="*/ 0 h 406"/>
                <a:gd name="T68" fmla="*/ 0 w 814"/>
                <a:gd name="T69" fmla="*/ 0 h 406"/>
                <a:gd name="T70" fmla="*/ 0 w 814"/>
                <a:gd name="T71" fmla="*/ 0 h 406"/>
                <a:gd name="T72" fmla="*/ 0 w 814"/>
                <a:gd name="T73" fmla="*/ 0 h 406"/>
                <a:gd name="T74" fmla="*/ 0 w 814"/>
                <a:gd name="T75" fmla="*/ 0 h 406"/>
                <a:gd name="T76" fmla="*/ 0 w 814"/>
                <a:gd name="T77" fmla="*/ 0 h 406"/>
                <a:gd name="T78" fmla="*/ 0 w 814"/>
                <a:gd name="T79" fmla="*/ 0 h 406"/>
                <a:gd name="T80" fmla="*/ 0 w 814"/>
                <a:gd name="T81" fmla="*/ 0 h 406"/>
                <a:gd name="T82" fmla="*/ 0 w 814"/>
                <a:gd name="T83" fmla="*/ 0 h 4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14"/>
                <a:gd name="T127" fmla="*/ 0 h 406"/>
                <a:gd name="T128" fmla="*/ 814 w 814"/>
                <a:gd name="T129" fmla="*/ 406 h 4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14" h="406">
                  <a:moveTo>
                    <a:pt x="246" y="13"/>
                  </a:moveTo>
                  <a:lnTo>
                    <a:pt x="86" y="13"/>
                  </a:lnTo>
                  <a:lnTo>
                    <a:pt x="83" y="27"/>
                  </a:lnTo>
                  <a:lnTo>
                    <a:pt x="81" y="41"/>
                  </a:lnTo>
                  <a:lnTo>
                    <a:pt x="80" y="53"/>
                  </a:lnTo>
                  <a:lnTo>
                    <a:pt x="78" y="66"/>
                  </a:lnTo>
                  <a:lnTo>
                    <a:pt x="75" y="77"/>
                  </a:lnTo>
                  <a:lnTo>
                    <a:pt x="73" y="89"/>
                  </a:lnTo>
                  <a:lnTo>
                    <a:pt x="70" y="101"/>
                  </a:lnTo>
                  <a:lnTo>
                    <a:pt x="68" y="114"/>
                  </a:lnTo>
                  <a:lnTo>
                    <a:pt x="0" y="406"/>
                  </a:lnTo>
                  <a:lnTo>
                    <a:pt x="160" y="406"/>
                  </a:lnTo>
                  <a:lnTo>
                    <a:pt x="213" y="180"/>
                  </a:lnTo>
                  <a:lnTo>
                    <a:pt x="214" y="175"/>
                  </a:lnTo>
                  <a:lnTo>
                    <a:pt x="217" y="165"/>
                  </a:lnTo>
                  <a:lnTo>
                    <a:pt x="221" y="152"/>
                  </a:lnTo>
                  <a:lnTo>
                    <a:pt x="229" y="136"/>
                  </a:lnTo>
                  <a:lnTo>
                    <a:pt x="240" y="121"/>
                  </a:lnTo>
                  <a:lnTo>
                    <a:pt x="256" y="108"/>
                  </a:lnTo>
                  <a:lnTo>
                    <a:pt x="276" y="98"/>
                  </a:lnTo>
                  <a:lnTo>
                    <a:pt x="303" y="95"/>
                  </a:lnTo>
                  <a:lnTo>
                    <a:pt x="320" y="97"/>
                  </a:lnTo>
                  <a:lnTo>
                    <a:pt x="332" y="103"/>
                  </a:lnTo>
                  <a:lnTo>
                    <a:pt x="341" y="111"/>
                  </a:lnTo>
                  <a:lnTo>
                    <a:pt x="346" y="121"/>
                  </a:lnTo>
                  <a:lnTo>
                    <a:pt x="349" y="133"/>
                  </a:lnTo>
                  <a:lnTo>
                    <a:pt x="350" y="146"/>
                  </a:lnTo>
                  <a:lnTo>
                    <a:pt x="349" y="161"/>
                  </a:lnTo>
                  <a:lnTo>
                    <a:pt x="346" y="176"/>
                  </a:lnTo>
                  <a:lnTo>
                    <a:pt x="292" y="406"/>
                  </a:lnTo>
                  <a:lnTo>
                    <a:pt x="454" y="406"/>
                  </a:lnTo>
                  <a:lnTo>
                    <a:pt x="507" y="180"/>
                  </a:lnTo>
                  <a:lnTo>
                    <a:pt x="508" y="175"/>
                  </a:lnTo>
                  <a:lnTo>
                    <a:pt x="510" y="165"/>
                  </a:lnTo>
                  <a:lnTo>
                    <a:pt x="514" y="152"/>
                  </a:lnTo>
                  <a:lnTo>
                    <a:pt x="522" y="136"/>
                  </a:lnTo>
                  <a:lnTo>
                    <a:pt x="534" y="121"/>
                  </a:lnTo>
                  <a:lnTo>
                    <a:pt x="548" y="108"/>
                  </a:lnTo>
                  <a:lnTo>
                    <a:pt x="570" y="98"/>
                  </a:lnTo>
                  <a:lnTo>
                    <a:pt x="596" y="95"/>
                  </a:lnTo>
                  <a:lnTo>
                    <a:pt x="613" y="97"/>
                  </a:lnTo>
                  <a:lnTo>
                    <a:pt x="625" y="103"/>
                  </a:lnTo>
                  <a:lnTo>
                    <a:pt x="634" y="111"/>
                  </a:lnTo>
                  <a:lnTo>
                    <a:pt x="640" y="121"/>
                  </a:lnTo>
                  <a:lnTo>
                    <a:pt x="642" y="133"/>
                  </a:lnTo>
                  <a:lnTo>
                    <a:pt x="643" y="146"/>
                  </a:lnTo>
                  <a:lnTo>
                    <a:pt x="642" y="161"/>
                  </a:lnTo>
                  <a:lnTo>
                    <a:pt x="640" y="176"/>
                  </a:lnTo>
                  <a:lnTo>
                    <a:pt x="586" y="406"/>
                  </a:lnTo>
                  <a:lnTo>
                    <a:pt x="747" y="406"/>
                  </a:lnTo>
                  <a:lnTo>
                    <a:pt x="809" y="143"/>
                  </a:lnTo>
                  <a:lnTo>
                    <a:pt x="814" y="112"/>
                  </a:lnTo>
                  <a:lnTo>
                    <a:pt x="810" y="84"/>
                  </a:lnTo>
                  <a:lnTo>
                    <a:pt x="802" y="60"/>
                  </a:lnTo>
                  <a:lnTo>
                    <a:pt x="788" y="39"/>
                  </a:lnTo>
                  <a:lnTo>
                    <a:pt x="768" y="22"/>
                  </a:lnTo>
                  <a:lnTo>
                    <a:pt x="744" y="11"/>
                  </a:lnTo>
                  <a:lnTo>
                    <a:pt x="714" y="2"/>
                  </a:lnTo>
                  <a:lnTo>
                    <a:pt x="681" y="0"/>
                  </a:lnTo>
                  <a:lnTo>
                    <a:pt x="658" y="2"/>
                  </a:lnTo>
                  <a:lnTo>
                    <a:pt x="634" y="7"/>
                  </a:lnTo>
                  <a:lnTo>
                    <a:pt x="610" y="13"/>
                  </a:lnTo>
                  <a:lnTo>
                    <a:pt x="589" y="21"/>
                  </a:lnTo>
                  <a:lnTo>
                    <a:pt x="567" y="32"/>
                  </a:lnTo>
                  <a:lnTo>
                    <a:pt x="547" y="44"/>
                  </a:lnTo>
                  <a:lnTo>
                    <a:pt x="529" y="60"/>
                  </a:lnTo>
                  <a:lnTo>
                    <a:pt x="513" y="76"/>
                  </a:lnTo>
                  <a:lnTo>
                    <a:pt x="509" y="60"/>
                  </a:lnTo>
                  <a:lnTo>
                    <a:pt x="500" y="45"/>
                  </a:lnTo>
                  <a:lnTo>
                    <a:pt x="489" y="33"/>
                  </a:lnTo>
                  <a:lnTo>
                    <a:pt x="475" y="22"/>
                  </a:lnTo>
                  <a:lnTo>
                    <a:pt x="458" y="14"/>
                  </a:lnTo>
                  <a:lnTo>
                    <a:pt x="440" y="8"/>
                  </a:lnTo>
                  <a:lnTo>
                    <a:pt x="421" y="4"/>
                  </a:lnTo>
                  <a:lnTo>
                    <a:pt x="402" y="3"/>
                  </a:lnTo>
                  <a:lnTo>
                    <a:pt x="378" y="4"/>
                  </a:lnTo>
                  <a:lnTo>
                    <a:pt x="355" y="8"/>
                  </a:lnTo>
                  <a:lnTo>
                    <a:pt x="333" y="13"/>
                  </a:lnTo>
                  <a:lnTo>
                    <a:pt x="310" y="20"/>
                  </a:lnTo>
                  <a:lnTo>
                    <a:pt x="290" y="31"/>
                  </a:lnTo>
                  <a:lnTo>
                    <a:pt x="270" y="43"/>
                  </a:lnTo>
                  <a:lnTo>
                    <a:pt x="252" y="59"/>
                  </a:lnTo>
                  <a:lnTo>
                    <a:pt x="235" y="77"/>
                  </a:lnTo>
                  <a:lnTo>
                    <a:pt x="233" y="77"/>
                  </a:lnTo>
                  <a:lnTo>
                    <a:pt x="246" y="1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3014" name="Freeform 6">
              <a:extLst>
                <a:ext uri="{FF2B5EF4-FFF2-40B4-BE49-F238E27FC236}">
                  <a16:creationId xmlns:a16="http://schemas.microsoft.com/office/drawing/2014/main" id="{F5297389-8370-4EB7-BF3E-B34636AA8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6" y="309"/>
              <a:ext cx="107" cy="144"/>
            </a:xfrm>
            <a:custGeom>
              <a:avLst/>
              <a:gdLst>
                <a:gd name="T0" fmla="*/ 0 w 538"/>
                <a:gd name="T1" fmla="*/ 0 h 578"/>
                <a:gd name="T2" fmla="*/ 0 w 538"/>
                <a:gd name="T3" fmla="*/ 0 h 578"/>
                <a:gd name="T4" fmla="*/ 0 w 538"/>
                <a:gd name="T5" fmla="*/ 0 h 578"/>
                <a:gd name="T6" fmla="*/ 0 w 538"/>
                <a:gd name="T7" fmla="*/ 0 h 578"/>
                <a:gd name="T8" fmla="*/ 0 w 538"/>
                <a:gd name="T9" fmla="*/ 0 h 578"/>
                <a:gd name="T10" fmla="*/ 0 w 538"/>
                <a:gd name="T11" fmla="*/ 0 h 578"/>
                <a:gd name="T12" fmla="*/ 0 w 538"/>
                <a:gd name="T13" fmla="*/ 0 h 578"/>
                <a:gd name="T14" fmla="*/ 0 w 538"/>
                <a:gd name="T15" fmla="*/ 0 h 578"/>
                <a:gd name="T16" fmla="*/ 0 w 538"/>
                <a:gd name="T17" fmla="*/ 0 h 578"/>
                <a:gd name="T18" fmla="*/ 0 w 538"/>
                <a:gd name="T19" fmla="*/ 0 h 578"/>
                <a:gd name="T20" fmla="*/ 0 w 538"/>
                <a:gd name="T21" fmla="*/ 0 h 578"/>
                <a:gd name="T22" fmla="*/ 0 w 538"/>
                <a:gd name="T23" fmla="*/ 0 h 578"/>
                <a:gd name="T24" fmla="*/ 0 w 538"/>
                <a:gd name="T25" fmla="*/ 0 h 578"/>
                <a:gd name="T26" fmla="*/ 0 w 538"/>
                <a:gd name="T27" fmla="*/ 0 h 578"/>
                <a:gd name="T28" fmla="*/ 0 w 538"/>
                <a:gd name="T29" fmla="*/ 0 h 578"/>
                <a:gd name="T30" fmla="*/ 0 w 538"/>
                <a:gd name="T31" fmla="*/ 0 h 578"/>
                <a:gd name="T32" fmla="*/ 0 w 538"/>
                <a:gd name="T33" fmla="*/ 0 h 578"/>
                <a:gd name="T34" fmla="*/ 0 w 538"/>
                <a:gd name="T35" fmla="*/ 0 h 578"/>
                <a:gd name="T36" fmla="*/ 0 w 538"/>
                <a:gd name="T37" fmla="*/ 0 h 578"/>
                <a:gd name="T38" fmla="*/ 0 w 538"/>
                <a:gd name="T39" fmla="*/ 0 h 578"/>
                <a:gd name="T40" fmla="*/ 0 w 538"/>
                <a:gd name="T41" fmla="*/ 0 h 578"/>
                <a:gd name="T42" fmla="*/ 0 w 538"/>
                <a:gd name="T43" fmla="*/ 0 h 578"/>
                <a:gd name="T44" fmla="*/ 0 w 538"/>
                <a:gd name="T45" fmla="*/ 0 h 578"/>
                <a:gd name="T46" fmla="*/ 0 w 538"/>
                <a:gd name="T47" fmla="*/ 0 h 578"/>
                <a:gd name="T48" fmla="*/ 0 w 538"/>
                <a:gd name="T49" fmla="*/ 0 h 578"/>
                <a:gd name="T50" fmla="*/ 0 w 538"/>
                <a:gd name="T51" fmla="*/ 0 h 578"/>
                <a:gd name="T52" fmla="*/ 0 w 538"/>
                <a:gd name="T53" fmla="*/ 0 h 578"/>
                <a:gd name="T54" fmla="*/ 0 w 538"/>
                <a:gd name="T55" fmla="*/ 0 h 578"/>
                <a:gd name="T56" fmla="*/ 0 w 538"/>
                <a:gd name="T57" fmla="*/ 0 h 578"/>
                <a:gd name="T58" fmla="*/ 0 w 538"/>
                <a:gd name="T59" fmla="*/ 0 h 578"/>
                <a:gd name="T60" fmla="*/ 0 w 538"/>
                <a:gd name="T61" fmla="*/ 0 h 578"/>
                <a:gd name="T62" fmla="*/ 0 w 538"/>
                <a:gd name="T63" fmla="*/ 0 h 578"/>
                <a:gd name="T64" fmla="*/ 0 w 538"/>
                <a:gd name="T65" fmla="*/ 0 h 578"/>
                <a:gd name="T66" fmla="*/ 0 w 538"/>
                <a:gd name="T67" fmla="*/ 0 h 578"/>
                <a:gd name="T68" fmla="*/ 0 w 538"/>
                <a:gd name="T69" fmla="*/ 0 h 578"/>
                <a:gd name="T70" fmla="*/ 0 w 538"/>
                <a:gd name="T71" fmla="*/ 0 h 578"/>
                <a:gd name="T72" fmla="*/ 0 w 538"/>
                <a:gd name="T73" fmla="*/ 0 h 578"/>
                <a:gd name="T74" fmla="*/ 0 w 538"/>
                <a:gd name="T75" fmla="*/ 0 h 578"/>
                <a:gd name="T76" fmla="*/ 0 w 538"/>
                <a:gd name="T77" fmla="*/ 0 h 578"/>
                <a:gd name="T78" fmla="*/ 0 w 538"/>
                <a:gd name="T79" fmla="*/ 0 h 578"/>
                <a:gd name="T80" fmla="*/ 0 w 538"/>
                <a:gd name="T81" fmla="*/ 0 h 578"/>
                <a:gd name="T82" fmla="*/ 0 w 538"/>
                <a:gd name="T83" fmla="*/ 0 h 578"/>
                <a:gd name="T84" fmla="*/ 0 w 538"/>
                <a:gd name="T85" fmla="*/ 0 h 578"/>
                <a:gd name="T86" fmla="*/ 0 w 538"/>
                <a:gd name="T87" fmla="*/ 0 h 5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38"/>
                <a:gd name="T133" fmla="*/ 0 h 578"/>
                <a:gd name="T134" fmla="*/ 538 w 538"/>
                <a:gd name="T135" fmla="*/ 578 h 5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38" h="578">
                  <a:moveTo>
                    <a:pt x="314" y="247"/>
                  </a:moveTo>
                  <a:lnTo>
                    <a:pt x="337" y="250"/>
                  </a:lnTo>
                  <a:lnTo>
                    <a:pt x="353" y="258"/>
                  </a:lnTo>
                  <a:lnTo>
                    <a:pt x="363" y="272"/>
                  </a:lnTo>
                  <a:lnTo>
                    <a:pt x="369" y="289"/>
                  </a:lnTo>
                  <a:lnTo>
                    <a:pt x="371" y="307"/>
                  </a:lnTo>
                  <a:lnTo>
                    <a:pt x="370" y="328"/>
                  </a:lnTo>
                  <a:lnTo>
                    <a:pt x="368" y="348"/>
                  </a:lnTo>
                  <a:lnTo>
                    <a:pt x="363" y="367"/>
                  </a:lnTo>
                  <a:lnTo>
                    <a:pt x="357" y="387"/>
                  </a:lnTo>
                  <a:lnTo>
                    <a:pt x="351" y="408"/>
                  </a:lnTo>
                  <a:lnTo>
                    <a:pt x="340" y="428"/>
                  </a:lnTo>
                  <a:lnTo>
                    <a:pt x="329" y="448"/>
                  </a:lnTo>
                  <a:lnTo>
                    <a:pt x="314" y="465"/>
                  </a:lnTo>
                  <a:lnTo>
                    <a:pt x="298" y="479"/>
                  </a:lnTo>
                  <a:lnTo>
                    <a:pt x="276" y="488"/>
                  </a:lnTo>
                  <a:lnTo>
                    <a:pt x="251" y="491"/>
                  </a:lnTo>
                  <a:lnTo>
                    <a:pt x="232" y="488"/>
                  </a:lnTo>
                  <a:lnTo>
                    <a:pt x="219" y="479"/>
                  </a:lnTo>
                  <a:lnTo>
                    <a:pt x="208" y="466"/>
                  </a:lnTo>
                  <a:lnTo>
                    <a:pt x="203" y="449"/>
                  </a:lnTo>
                  <a:lnTo>
                    <a:pt x="200" y="431"/>
                  </a:lnTo>
                  <a:lnTo>
                    <a:pt x="200" y="411"/>
                  </a:lnTo>
                  <a:lnTo>
                    <a:pt x="203" y="392"/>
                  </a:lnTo>
                  <a:lnTo>
                    <a:pt x="206" y="374"/>
                  </a:lnTo>
                  <a:lnTo>
                    <a:pt x="212" y="353"/>
                  </a:lnTo>
                  <a:lnTo>
                    <a:pt x="219" y="332"/>
                  </a:lnTo>
                  <a:lnTo>
                    <a:pt x="226" y="311"/>
                  </a:lnTo>
                  <a:lnTo>
                    <a:pt x="238" y="291"/>
                  </a:lnTo>
                  <a:lnTo>
                    <a:pt x="251" y="273"/>
                  </a:lnTo>
                  <a:lnTo>
                    <a:pt x="268" y="259"/>
                  </a:lnTo>
                  <a:lnTo>
                    <a:pt x="290" y="250"/>
                  </a:lnTo>
                  <a:lnTo>
                    <a:pt x="314" y="247"/>
                  </a:lnTo>
                  <a:close/>
                  <a:moveTo>
                    <a:pt x="0" y="566"/>
                  </a:moveTo>
                  <a:lnTo>
                    <a:pt x="156" y="566"/>
                  </a:lnTo>
                  <a:lnTo>
                    <a:pt x="175" y="508"/>
                  </a:lnTo>
                  <a:lnTo>
                    <a:pt x="178" y="508"/>
                  </a:lnTo>
                  <a:lnTo>
                    <a:pt x="181" y="522"/>
                  </a:lnTo>
                  <a:lnTo>
                    <a:pt x="188" y="535"/>
                  </a:lnTo>
                  <a:lnTo>
                    <a:pt x="198" y="547"/>
                  </a:lnTo>
                  <a:lnTo>
                    <a:pt x="212" y="558"/>
                  </a:lnTo>
                  <a:lnTo>
                    <a:pt x="226" y="566"/>
                  </a:lnTo>
                  <a:lnTo>
                    <a:pt x="245" y="573"/>
                  </a:lnTo>
                  <a:lnTo>
                    <a:pt x="263" y="577"/>
                  </a:lnTo>
                  <a:lnTo>
                    <a:pt x="281" y="578"/>
                  </a:lnTo>
                  <a:lnTo>
                    <a:pt x="307" y="577"/>
                  </a:lnTo>
                  <a:lnTo>
                    <a:pt x="330" y="574"/>
                  </a:lnTo>
                  <a:lnTo>
                    <a:pt x="354" y="568"/>
                  </a:lnTo>
                  <a:lnTo>
                    <a:pt x="375" y="561"/>
                  </a:lnTo>
                  <a:lnTo>
                    <a:pt x="396" y="552"/>
                  </a:lnTo>
                  <a:lnTo>
                    <a:pt x="414" y="541"/>
                  </a:lnTo>
                  <a:lnTo>
                    <a:pt x="432" y="529"/>
                  </a:lnTo>
                  <a:lnTo>
                    <a:pt x="448" y="515"/>
                  </a:lnTo>
                  <a:lnTo>
                    <a:pt x="462" y="501"/>
                  </a:lnTo>
                  <a:lnTo>
                    <a:pt x="476" y="484"/>
                  </a:lnTo>
                  <a:lnTo>
                    <a:pt x="488" y="466"/>
                  </a:lnTo>
                  <a:lnTo>
                    <a:pt x="500" y="447"/>
                  </a:lnTo>
                  <a:lnTo>
                    <a:pt x="509" y="427"/>
                  </a:lnTo>
                  <a:lnTo>
                    <a:pt x="516" y="407"/>
                  </a:lnTo>
                  <a:lnTo>
                    <a:pt x="524" y="385"/>
                  </a:lnTo>
                  <a:lnTo>
                    <a:pt x="530" y="363"/>
                  </a:lnTo>
                  <a:lnTo>
                    <a:pt x="535" y="342"/>
                  </a:lnTo>
                  <a:lnTo>
                    <a:pt x="537" y="322"/>
                  </a:lnTo>
                  <a:lnTo>
                    <a:pt x="538" y="303"/>
                  </a:lnTo>
                  <a:lnTo>
                    <a:pt x="537" y="284"/>
                  </a:lnTo>
                  <a:lnTo>
                    <a:pt x="535" y="267"/>
                  </a:lnTo>
                  <a:lnTo>
                    <a:pt x="531" y="250"/>
                  </a:lnTo>
                  <a:lnTo>
                    <a:pt x="526" y="234"/>
                  </a:lnTo>
                  <a:lnTo>
                    <a:pt x="518" y="220"/>
                  </a:lnTo>
                  <a:lnTo>
                    <a:pt x="509" y="207"/>
                  </a:lnTo>
                  <a:lnTo>
                    <a:pt x="497" y="195"/>
                  </a:lnTo>
                  <a:lnTo>
                    <a:pt x="484" y="185"/>
                  </a:lnTo>
                  <a:lnTo>
                    <a:pt x="469" y="176"/>
                  </a:lnTo>
                  <a:lnTo>
                    <a:pt x="452" y="170"/>
                  </a:lnTo>
                  <a:lnTo>
                    <a:pt x="433" y="164"/>
                  </a:lnTo>
                  <a:lnTo>
                    <a:pt x="412" y="161"/>
                  </a:lnTo>
                  <a:lnTo>
                    <a:pt x="388" y="160"/>
                  </a:lnTo>
                  <a:lnTo>
                    <a:pt x="370" y="161"/>
                  </a:lnTo>
                  <a:lnTo>
                    <a:pt x="351" y="163"/>
                  </a:lnTo>
                  <a:lnTo>
                    <a:pt x="331" y="168"/>
                  </a:lnTo>
                  <a:lnTo>
                    <a:pt x="312" y="174"/>
                  </a:lnTo>
                  <a:lnTo>
                    <a:pt x="294" y="182"/>
                  </a:lnTo>
                  <a:lnTo>
                    <a:pt x="276" y="192"/>
                  </a:lnTo>
                  <a:lnTo>
                    <a:pt x="259" y="202"/>
                  </a:lnTo>
                  <a:lnTo>
                    <a:pt x="245" y="215"/>
                  </a:lnTo>
                  <a:lnTo>
                    <a:pt x="243" y="215"/>
                  </a:lnTo>
                  <a:lnTo>
                    <a:pt x="293" y="0"/>
                  </a:lnTo>
                  <a:lnTo>
                    <a:pt x="132" y="0"/>
                  </a:lnTo>
                  <a:lnTo>
                    <a:pt x="0" y="5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3015" name="Freeform 7">
              <a:extLst>
                <a:ext uri="{FF2B5EF4-FFF2-40B4-BE49-F238E27FC236}">
                  <a16:creationId xmlns:a16="http://schemas.microsoft.com/office/drawing/2014/main" id="{B337990D-3B18-473F-8808-0E68777CE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8" y="349"/>
              <a:ext cx="80" cy="101"/>
            </a:xfrm>
            <a:custGeom>
              <a:avLst/>
              <a:gdLst>
                <a:gd name="T0" fmla="*/ 0 w 401"/>
                <a:gd name="T1" fmla="*/ 0 h 406"/>
                <a:gd name="T2" fmla="*/ 0 w 401"/>
                <a:gd name="T3" fmla="*/ 0 h 406"/>
                <a:gd name="T4" fmla="*/ 0 w 401"/>
                <a:gd name="T5" fmla="*/ 0 h 406"/>
                <a:gd name="T6" fmla="*/ 0 w 401"/>
                <a:gd name="T7" fmla="*/ 0 h 406"/>
                <a:gd name="T8" fmla="*/ 0 w 401"/>
                <a:gd name="T9" fmla="*/ 0 h 406"/>
                <a:gd name="T10" fmla="*/ 0 w 401"/>
                <a:gd name="T11" fmla="*/ 0 h 406"/>
                <a:gd name="T12" fmla="*/ 0 w 401"/>
                <a:gd name="T13" fmla="*/ 0 h 406"/>
                <a:gd name="T14" fmla="*/ 0 w 401"/>
                <a:gd name="T15" fmla="*/ 0 h 406"/>
                <a:gd name="T16" fmla="*/ 0 w 401"/>
                <a:gd name="T17" fmla="*/ 0 h 406"/>
                <a:gd name="T18" fmla="*/ 0 w 401"/>
                <a:gd name="T19" fmla="*/ 0 h 406"/>
                <a:gd name="T20" fmla="*/ 0 w 401"/>
                <a:gd name="T21" fmla="*/ 0 h 406"/>
                <a:gd name="T22" fmla="*/ 0 w 401"/>
                <a:gd name="T23" fmla="*/ 0 h 406"/>
                <a:gd name="T24" fmla="*/ 0 w 401"/>
                <a:gd name="T25" fmla="*/ 0 h 406"/>
                <a:gd name="T26" fmla="*/ 0 w 401"/>
                <a:gd name="T27" fmla="*/ 0 h 406"/>
                <a:gd name="T28" fmla="*/ 0 w 401"/>
                <a:gd name="T29" fmla="*/ 0 h 406"/>
                <a:gd name="T30" fmla="*/ 0 w 401"/>
                <a:gd name="T31" fmla="*/ 0 h 406"/>
                <a:gd name="T32" fmla="*/ 0 w 401"/>
                <a:gd name="T33" fmla="*/ 0 h 406"/>
                <a:gd name="T34" fmla="*/ 0 w 401"/>
                <a:gd name="T35" fmla="*/ 0 h 406"/>
                <a:gd name="T36" fmla="*/ 0 w 401"/>
                <a:gd name="T37" fmla="*/ 0 h 406"/>
                <a:gd name="T38" fmla="*/ 0 w 401"/>
                <a:gd name="T39" fmla="*/ 0 h 406"/>
                <a:gd name="T40" fmla="*/ 0 w 401"/>
                <a:gd name="T41" fmla="*/ 0 h 406"/>
                <a:gd name="T42" fmla="*/ 0 w 401"/>
                <a:gd name="T43" fmla="*/ 0 h 406"/>
                <a:gd name="T44" fmla="*/ 0 w 401"/>
                <a:gd name="T45" fmla="*/ 0 h 406"/>
                <a:gd name="T46" fmla="*/ 0 w 401"/>
                <a:gd name="T47" fmla="*/ 0 h 406"/>
                <a:gd name="T48" fmla="*/ 0 w 401"/>
                <a:gd name="T49" fmla="*/ 0 h 406"/>
                <a:gd name="T50" fmla="*/ 0 w 401"/>
                <a:gd name="T51" fmla="*/ 0 h 406"/>
                <a:gd name="T52" fmla="*/ 0 w 401"/>
                <a:gd name="T53" fmla="*/ 0 h 406"/>
                <a:gd name="T54" fmla="*/ 0 w 401"/>
                <a:gd name="T55" fmla="*/ 0 h 406"/>
                <a:gd name="T56" fmla="*/ 0 w 401"/>
                <a:gd name="T57" fmla="*/ 0 h 406"/>
                <a:gd name="T58" fmla="*/ 0 w 401"/>
                <a:gd name="T59" fmla="*/ 0 h 406"/>
                <a:gd name="T60" fmla="*/ 0 w 401"/>
                <a:gd name="T61" fmla="*/ 0 h 406"/>
                <a:gd name="T62" fmla="*/ 0 w 401"/>
                <a:gd name="T63" fmla="*/ 0 h 406"/>
                <a:gd name="T64" fmla="*/ 0 w 401"/>
                <a:gd name="T65" fmla="*/ 0 h 406"/>
                <a:gd name="T66" fmla="*/ 0 w 401"/>
                <a:gd name="T67" fmla="*/ 0 h 406"/>
                <a:gd name="T68" fmla="*/ 0 w 401"/>
                <a:gd name="T69" fmla="*/ 0 h 406"/>
                <a:gd name="T70" fmla="*/ 0 w 401"/>
                <a:gd name="T71" fmla="*/ 0 h 406"/>
                <a:gd name="T72" fmla="*/ 0 w 401"/>
                <a:gd name="T73" fmla="*/ 0 h 406"/>
                <a:gd name="T74" fmla="*/ 0 w 401"/>
                <a:gd name="T75" fmla="*/ 0 h 406"/>
                <a:gd name="T76" fmla="*/ 0 w 401"/>
                <a:gd name="T77" fmla="*/ 0 h 406"/>
                <a:gd name="T78" fmla="*/ 0 w 401"/>
                <a:gd name="T79" fmla="*/ 0 h 40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01"/>
                <a:gd name="T121" fmla="*/ 0 h 406"/>
                <a:gd name="T122" fmla="*/ 401 w 401"/>
                <a:gd name="T123" fmla="*/ 406 h 40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01" h="406">
                  <a:moveTo>
                    <a:pt x="252" y="13"/>
                  </a:moveTo>
                  <a:lnTo>
                    <a:pt x="87" y="13"/>
                  </a:lnTo>
                  <a:lnTo>
                    <a:pt x="85" y="27"/>
                  </a:lnTo>
                  <a:lnTo>
                    <a:pt x="82" y="41"/>
                  </a:lnTo>
                  <a:lnTo>
                    <a:pt x="81" y="53"/>
                  </a:lnTo>
                  <a:lnTo>
                    <a:pt x="79" y="66"/>
                  </a:lnTo>
                  <a:lnTo>
                    <a:pt x="77" y="77"/>
                  </a:lnTo>
                  <a:lnTo>
                    <a:pt x="74" y="89"/>
                  </a:lnTo>
                  <a:lnTo>
                    <a:pt x="71" y="101"/>
                  </a:lnTo>
                  <a:lnTo>
                    <a:pt x="69" y="114"/>
                  </a:lnTo>
                  <a:lnTo>
                    <a:pt x="0" y="406"/>
                  </a:lnTo>
                  <a:lnTo>
                    <a:pt x="161" y="406"/>
                  </a:lnTo>
                  <a:lnTo>
                    <a:pt x="199" y="248"/>
                  </a:lnTo>
                  <a:lnTo>
                    <a:pt x="205" y="222"/>
                  </a:lnTo>
                  <a:lnTo>
                    <a:pt x="214" y="198"/>
                  </a:lnTo>
                  <a:lnTo>
                    <a:pt x="227" y="177"/>
                  </a:lnTo>
                  <a:lnTo>
                    <a:pt x="241" y="160"/>
                  </a:lnTo>
                  <a:lnTo>
                    <a:pt x="261" y="145"/>
                  </a:lnTo>
                  <a:lnTo>
                    <a:pt x="282" y="136"/>
                  </a:lnTo>
                  <a:lnTo>
                    <a:pt x="308" y="129"/>
                  </a:lnTo>
                  <a:lnTo>
                    <a:pt x="337" y="127"/>
                  </a:lnTo>
                  <a:lnTo>
                    <a:pt x="342" y="127"/>
                  </a:lnTo>
                  <a:lnTo>
                    <a:pt x="346" y="127"/>
                  </a:lnTo>
                  <a:lnTo>
                    <a:pt x="350" y="127"/>
                  </a:lnTo>
                  <a:lnTo>
                    <a:pt x="354" y="127"/>
                  </a:lnTo>
                  <a:lnTo>
                    <a:pt x="359" y="127"/>
                  </a:lnTo>
                  <a:lnTo>
                    <a:pt x="363" y="127"/>
                  </a:lnTo>
                  <a:lnTo>
                    <a:pt x="367" y="128"/>
                  </a:lnTo>
                  <a:lnTo>
                    <a:pt x="371" y="128"/>
                  </a:lnTo>
                  <a:lnTo>
                    <a:pt x="401" y="0"/>
                  </a:lnTo>
                  <a:lnTo>
                    <a:pt x="375" y="1"/>
                  </a:lnTo>
                  <a:lnTo>
                    <a:pt x="350" y="4"/>
                  </a:lnTo>
                  <a:lnTo>
                    <a:pt x="327" y="10"/>
                  </a:lnTo>
                  <a:lnTo>
                    <a:pt x="306" y="18"/>
                  </a:lnTo>
                  <a:lnTo>
                    <a:pt x="285" y="31"/>
                  </a:lnTo>
                  <a:lnTo>
                    <a:pt x="267" y="45"/>
                  </a:lnTo>
                  <a:lnTo>
                    <a:pt x="252" y="64"/>
                  </a:lnTo>
                  <a:lnTo>
                    <a:pt x="238" y="86"/>
                  </a:lnTo>
                  <a:lnTo>
                    <a:pt x="237" y="86"/>
                  </a:lnTo>
                  <a:lnTo>
                    <a:pt x="252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3016" name="Freeform 8">
              <a:extLst>
                <a:ext uri="{FF2B5EF4-FFF2-40B4-BE49-F238E27FC236}">
                  <a16:creationId xmlns:a16="http://schemas.microsoft.com/office/drawing/2014/main" id="{3A123CAC-A5AF-45BB-A201-5486BE3EE6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23" y="349"/>
              <a:ext cx="97" cy="104"/>
            </a:xfrm>
            <a:custGeom>
              <a:avLst/>
              <a:gdLst>
                <a:gd name="T0" fmla="*/ 0 w 484"/>
                <a:gd name="T1" fmla="*/ 0 h 418"/>
                <a:gd name="T2" fmla="*/ 0 w 484"/>
                <a:gd name="T3" fmla="*/ 0 h 418"/>
                <a:gd name="T4" fmla="*/ 0 w 484"/>
                <a:gd name="T5" fmla="*/ 0 h 418"/>
                <a:gd name="T6" fmla="*/ 0 w 484"/>
                <a:gd name="T7" fmla="*/ 0 h 418"/>
                <a:gd name="T8" fmla="*/ 0 w 484"/>
                <a:gd name="T9" fmla="*/ 0 h 418"/>
                <a:gd name="T10" fmla="*/ 0 w 484"/>
                <a:gd name="T11" fmla="*/ 0 h 418"/>
                <a:gd name="T12" fmla="*/ 0 w 484"/>
                <a:gd name="T13" fmla="*/ 0 h 418"/>
                <a:gd name="T14" fmla="*/ 0 w 484"/>
                <a:gd name="T15" fmla="*/ 0 h 418"/>
                <a:gd name="T16" fmla="*/ 0 w 484"/>
                <a:gd name="T17" fmla="*/ 0 h 418"/>
                <a:gd name="T18" fmla="*/ 0 w 484"/>
                <a:gd name="T19" fmla="*/ 0 h 418"/>
                <a:gd name="T20" fmla="*/ 0 w 484"/>
                <a:gd name="T21" fmla="*/ 0 h 418"/>
                <a:gd name="T22" fmla="*/ 0 w 484"/>
                <a:gd name="T23" fmla="*/ 0 h 418"/>
                <a:gd name="T24" fmla="*/ 0 w 484"/>
                <a:gd name="T25" fmla="*/ 0 h 418"/>
                <a:gd name="T26" fmla="*/ 0 w 484"/>
                <a:gd name="T27" fmla="*/ 0 h 418"/>
                <a:gd name="T28" fmla="*/ 0 w 484"/>
                <a:gd name="T29" fmla="*/ 0 h 418"/>
                <a:gd name="T30" fmla="*/ 0 w 484"/>
                <a:gd name="T31" fmla="*/ 0 h 418"/>
                <a:gd name="T32" fmla="*/ 0 w 484"/>
                <a:gd name="T33" fmla="*/ 0 h 418"/>
                <a:gd name="T34" fmla="*/ 0 w 484"/>
                <a:gd name="T35" fmla="*/ 0 h 418"/>
                <a:gd name="T36" fmla="*/ 0 w 484"/>
                <a:gd name="T37" fmla="*/ 0 h 418"/>
                <a:gd name="T38" fmla="*/ 0 w 484"/>
                <a:gd name="T39" fmla="*/ 0 h 418"/>
                <a:gd name="T40" fmla="*/ 0 w 484"/>
                <a:gd name="T41" fmla="*/ 0 h 418"/>
                <a:gd name="T42" fmla="*/ 0 w 484"/>
                <a:gd name="T43" fmla="*/ 0 h 418"/>
                <a:gd name="T44" fmla="*/ 0 w 484"/>
                <a:gd name="T45" fmla="*/ 0 h 418"/>
                <a:gd name="T46" fmla="*/ 0 w 484"/>
                <a:gd name="T47" fmla="*/ 0 h 418"/>
                <a:gd name="T48" fmla="*/ 0 w 484"/>
                <a:gd name="T49" fmla="*/ 0 h 418"/>
                <a:gd name="T50" fmla="*/ 0 w 484"/>
                <a:gd name="T51" fmla="*/ 0 h 418"/>
                <a:gd name="T52" fmla="*/ 0 w 484"/>
                <a:gd name="T53" fmla="*/ 0 h 418"/>
                <a:gd name="T54" fmla="*/ 0 w 484"/>
                <a:gd name="T55" fmla="*/ 0 h 418"/>
                <a:gd name="T56" fmla="*/ 0 w 484"/>
                <a:gd name="T57" fmla="*/ 0 h 418"/>
                <a:gd name="T58" fmla="*/ 0 w 484"/>
                <a:gd name="T59" fmla="*/ 0 h 418"/>
                <a:gd name="T60" fmla="*/ 0 w 484"/>
                <a:gd name="T61" fmla="*/ 0 h 418"/>
                <a:gd name="T62" fmla="*/ 0 w 484"/>
                <a:gd name="T63" fmla="*/ 0 h 418"/>
                <a:gd name="T64" fmla="*/ 0 w 484"/>
                <a:gd name="T65" fmla="*/ 0 h 418"/>
                <a:gd name="T66" fmla="*/ 0 w 484"/>
                <a:gd name="T67" fmla="*/ 0 h 418"/>
                <a:gd name="T68" fmla="*/ 0 w 484"/>
                <a:gd name="T69" fmla="*/ 0 h 418"/>
                <a:gd name="T70" fmla="*/ 0 w 484"/>
                <a:gd name="T71" fmla="*/ 0 h 418"/>
                <a:gd name="T72" fmla="*/ 0 w 484"/>
                <a:gd name="T73" fmla="*/ 0 h 418"/>
                <a:gd name="T74" fmla="*/ 0 w 484"/>
                <a:gd name="T75" fmla="*/ 0 h 418"/>
                <a:gd name="T76" fmla="*/ 0 w 484"/>
                <a:gd name="T77" fmla="*/ 0 h 418"/>
                <a:gd name="T78" fmla="*/ 0 w 484"/>
                <a:gd name="T79" fmla="*/ 0 h 418"/>
                <a:gd name="T80" fmla="*/ 0 w 484"/>
                <a:gd name="T81" fmla="*/ 0 h 418"/>
                <a:gd name="T82" fmla="*/ 0 w 484"/>
                <a:gd name="T83" fmla="*/ 0 h 418"/>
                <a:gd name="T84" fmla="*/ 0 w 484"/>
                <a:gd name="T85" fmla="*/ 0 h 418"/>
                <a:gd name="T86" fmla="*/ 0 w 484"/>
                <a:gd name="T87" fmla="*/ 0 h 418"/>
                <a:gd name="T88" fmla="*/ 0 w 484"/>
                <a:gd name="T89" fmla="*/ 0 h 4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84"/>
                <a:gd name="T136" fmla="*/ 0 h 418"/>
                <a:gd name="T137" fmla="*/ 484 w 484"/>
                <a:gd name="T138" fmla="*/ 418 h 4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84" h="418">
                  <a:moveTo>
                    <a:pt x="162" y="279"/>
                  </a:moveTo>
                  <a:lnTo>
                    <a:pt x="166" y="270"/>
                  </a:lnTo>
                  <a:lnTo>
                    <a:pt x="169" y="261"/>
                  </a:lnTo>
                  <a:lnTo>
                    <a:pt x="175" y="254"/>
                  </a:lnTo>
                  <a:lnTo>
                    <a:pt x="182" y="247"/>
                  </a:lnTo>
                  <a:lnTo>
                    <a:pt x="190" y="241"/>
                  </a:lnTo>
                  <a:lnTo>
                    <a:pt x="199" y="236"/>
                  </a:lnTo>
                  <a:lnTo>
                    <a:pt x="208" y="231"/>
                  </a:lnTo>
                  <a:lnTo>
                    <a:pt x="217" y="227"/>
                  </a:lnTo>
                  <a:lnTo>
                    <a:pt x="227" y="224"/>
                  </a:lnTo>
                  <a:lnTo>
                    <a:pt x="237" y="222"/>
                  </a:lnTo>
                  <a:lnTo>
                    <a:pt x="247" y="219"/>
                  </a:lnTo>
                  <a:lnTo>
                    <a:pt x="258" y="218"/>
                  </a:lnTo>
                  <a:lnTo>
                    <a:pt x="270" y="218"/>
                  </a:lnTo>
                  <a:lnTo>
                    <a:pt x="282" y="218"/>
                  </a:lnTo>
                  <a:lnTo>
                    <a:pt x="295" y="218"/>
                  </a:lnTo>
                  <a:lnTo>
                    <a:pt x="307" y="218"/>
                  </a:lnTo>
                  <a:lnTo>
                    <a:pt x="302" y="238"/>
                  </a:lnTo>
                  <a:lnTo>
                    <a:pt x="296" y="258"/>
                  </a:lnTo>
                  <a:lnTo>
                    <a:pt x="288" y="277"/>
                  </a:lnTo>
                  <a:lnTo>
                    <a:pt x="279" y="295"/>
                  </a:lnTo>
                  <a:lnTo>
                    <a:pt x="265" y="309"/>
                  </a:lnTo>
                  <a:lnTo>
                    <a:pt x="249" y="321"/>
                  </a:lnTo>
                  <a:lnTo>
                    <a:pt x="229" y="328"/>
                  </a:lnTo>
                  <a:lnTo>
                    <a:pt x="205" y="331"/>
                  </a:lnTo>
                  <a:lnTo>
                    <a:pt x="194" y="330"/>
                  </a:lnTo>
                  <a:lnTo>
                    <a:pt x="185" y="327"/>
                  </a:lnTo>
                  <a:lnTo>
                    <a:pt x="177" y="323"/>
                  </a:lnTo>
                  <a:lnTo>
                    <a:pt x="170" y="315"/>
                  </a:lnTo>
                  <a:lnTo>
                    <a:pt x="165" y="308"/>
                  </a:lnTo>
                  <a:lnTo>
                    <a:pt x="162" y="300"/>
                  </a:lnTo>
                  <a:lnTo>
                    <a:pt x="161" y="289"/>
                  </a:lnTo>
                  <a:lnTo>
                    <a:pt x="162" y="279"/>
                  </a:lnTo>
                  <a:close/>
                  <a:moveTo>
                    <a:pt x="424" y="406"/>
                  </a:moveTo>
                  <a:lnTo>
                    <a:pt x="425" y="390"/>
                  </a:lnTo>
                  <a:lnTo>
                    <a:pt x="428" y="376"/>
                  </a:lnTo>
                  <a:lnTo>
                    <a:pt x="428" y="363"/>
                  </a:lnTo>
                  <a:lnTo>
                    <a:pt x="429" y="354"/>
                  </a:lnTo>
                  <a:lnTo>
                    <a:pt x="430" y="346"/>
                  </a:lnTo>
                  <a:lnTo>
                    <a:pt x="431" y="337"/>
                  </a:lnTo>
                  <a:lnTo>
                    <a:pt x="432" y="331"/>
                  </a:lnTo>
                  <a:lnTo>
                    <a:pt x="433" y="325"/>
                  </a:lnTo>
                  <a:lnTo>
                    <a:pt x="481" y="123"/>
                  </a:lnTo>
                  <a:lnTo>
                    <a:pt x="484" y="108"/>
                  </a:lnTo>
                  <a:lnTo>
                    <a:pt x="484" y="93"/>
                  </a:lnTo>
                  <a:lnTo>
                    <a:pt x="482" y="80"/>
                  </a:lnTo>
                  <a:lnTo>
                    <a:pt x="477" y="67"/>
                  </a:lnTo>
                  <a:lnTo>
                    <a:pt x="471" y="56"/>
                  </a:lnTo>
                  <a:lnTo>
                    <a:pt x="463" y="45"/>
                  </a:lnTo>
                  <a:lnTo>
                    <a:pt x="453" y="37"/>
                  </a:lnTo>
                  <a:lnTo>
                    <a:pt x="441" y="28"/>
                  </a:lnTo>
                  <a:lnTo>
                    <a:pt x="429" y="22"/>
                  </a:lnTo>
                  <a:lnTo>
                    <a:pt x="415" y="16"/>
                  </a:lnTo>
                  <a:lnTo>
                    <a:pt x="401" y="11"/>
                  </a:lnTo>
                  <a:lnTo>
                    <a:pt x="385" y="7"/>
                  </a:lnTo>
                  <a:lnTo>
                    <a:pt x="369" y="4"/>
                  </a:lnTo>
                  <a:lnTo>
                    <a:pt x="353" y="2"/>
                  </a:lnTo>
                  <a:lnTo>
                    <a:pt x="336" y="0"/>
                  </a:lnTo>
                  <a:lnTo>
                    <a:pt x="320" y="0"/>
                  </a:lnTo>
                  <a:lnTo>
                    <a:pt x="302" y="0"/>
                  </a:lnTo>
                  <a:lnTo>
                    <a:pt x="283" y="1"/>
                  </a:lnTo>
                  <a:lnTo>
                    <a:pt x="264" y="3"/>
                  </a:lnTo>
                  <a:lnTo>
                    <a:pt x="244" y="5"/>
                  </a:lnTo>
                  <a:lnTo>
                    <a:pt x="225" y="9"/>
                  </a:lnTo>
                  <a:lnTo>
                    <a:pt x="205" y="13"/>
                  </a:lnTo>
                  <a:lnTo>
                    <a:pt x="186" y="18"/>
                  </a:lnTo>
                  <a:lnTo>
                    <a:pt x="167" y="24"/>
                  </a:lnTo>
                  <a:lnTo>
                    <a:pt x="150" y="32"/>
                  </a:lnTo>
                  <a:lnTo>
                    <a:pt x="133" y="41"/>
                  </a:lnTo>
                  <a:lnTo>
                    <a:pt x="118" y="51"/>
                  </a:lnTo>
                  <a:lnTo>
                    <a:pt x="105" y="63"/>
                  </a:lnTo>
                  <a:lnTo>
                    <a:pt x="93" y="76"/>
                  </a:lnTo>
                  <a:lnTo>
                    <a:pt x="82" y="93"/>
                  </a:lnTo>
                  <a:lnTo>
                    <a:pt x="74" y="111"/>
                  </a:lnTo>
                  <a:lnTo>
                    <a:pt x="69" y="131"/>
                  </a:lnTo>
                  <a:lnTo>
                    <a:pt x="221" y="131"/>
                  </a:lnTo>
                  <a:lnTo>
                    <a:pt x="223" y="121"/>
                  </a:lnTo>
                  <a:lnTo>
                    <a:pt x="228" y="111"/>
                  </a:lnTo>
                  <a:lnTo>
                    <a:pt x="234" y="101"/>
                  </a:lnTo>
                  <a:lnTo>
                    <a:pt x="240" y="92"/>
                  </a:lnTo>
                  <a:lnTo>
                    <a:pt x="249" y="84"/>
                  </a:lnTo>
                  <a:lnTo>
                    <a:pt x="261" y="76"/>
                  </a:lnTo>
                  <a:lnTo>
                    <a:pt x="273" y="72"/>
                  </a:lnTo>
                  <a:lnTo>
                    <a:pt x="287" y="70"/>
                  </a:lnTo>
                  <a:lnTo>
                    <a:pt x="307" y="71"/>
                  </a:lnTo>
                  <a:lnTo>
                    <a:pt x="320" y="76"/>
                  </a:lnTo>
                  <a:lnTo>
                    <a:pt x="328" y="86"/>
                  </a:lnTo>
                  <a:lnTo>
                    <a:pt x="332" y="97"/>
                  </a:lnTo>
                  <a:lnTo>
                    <a:pt x="332" y="111"/>
                  </a:lnTo>
                  <a:lnTo>
                    <a:pt x="330" y="124"/>
                  </a:lnTo>
                  <a:lnTo>
                    <a:pt x="326" y="139"/>
                  </a:lnTo>
                  <a:lnTo>
                    <a:pt x="323" y="153"/>
                  </a:lnTo>
                  <a:lnTo>
                    <a:pt x="272" y="153"/>
                  </a:lnTo>
                  <a:lnTo>
                    <a:pt x="246" y="153"/>
                  </a:lnTo>
                  <a:lnTo>
                    <a:pt x="221" y="155"/>
                  </a:lnTo>
                  <a:lnTo>
                    <a:pt x="197" y="157"/>
                  </a:lnTo>
                  <a:lnTo>
                    <a:pt x="175" y="160"/>
                  </a:lnTo>
                  <a:lnTo>
                    <a:pt x="153" y="164"/>
                  </a:lnTo>
                  <a:lnTo>
                    <a:pt x="132" y="169"/>
                  </a:lnTo>
                  <a:lnTo>
                    <a:pt x="113" y="176"/>
                  </a:lnTo>
                  <a:lnTo>
                    <a:pt x="95" y="183"/>
                  </a:lnTo>
                  <a:lnTo>
                    <a:pt x="78" y="192"/>
                  </a:lnTo>
                  <a:lnTo>
                    <a:pt x="63" y="202"/>
                  </a:lnTo>
                  <a:lnTo>
                    <a:pt x="49" y="213"/>
                  </a:lnTo>
                  <a:lnTo>
                    <a:pt x="37" y="225"/>
                  </a:lnTo>
                  <a:lnTo>
                    <a:pt x="26" y="238"/>
                  </a:lnTo>
                  <a:lnTo>
                    <a:pt x="17" y="253"/>
                  </a:lnTo>
                  <a:lnTo>
                    <a:pt x="10" y="268"/>
                  </a:lnTo>
                  <a:lnTo>
                    <a:pt x="5" y="286"/>
                  </a:lnTo>
                  <a:lnTo>
                    <a:pt x="0" y="315"/>
                  </a:lnTo>
                  <a:lnTo>
                    <a:pt x="1" y="342"/>
                  </a:lnTo>
                  <a:lnTo>
                    <a:pt x="7" y="363"/>
                  </a:lnTo>
                  <a:lnTo>
                    <a:pt x="19" y="382"/>
                  </a:lnTo>
                  <a:lnTo>
                    <a:pt x="37" y="398"/>
                  </a:lnTo>
                  <a:lnTo>
                    <a:pt x="61" y="408"/>
                  </a:lnTo>
                  <a:lnTo>
                    <a:pt x="90" y="416"/>
                  </a:lnTo>
                  <a:lnTo>
                    <a:pt x="125" y="418"/>
                  </a:lnTo>
                  <a:lnTo>
                    <a:pt x="153" y="416"/>
                  </a:lnTo>
                  <a:lnTo>
                    <a:pt x="179" y="411"/>
                  </a:lnTo>
                  <a:lnTo>
                    <a:pt x="202" y="404"/>
                  </a:lnTo>
                  <a:lnTo>
                    <a:pt x="221" y="396"/>
                  </a:lnTo>
                  <a:lnTo>
                    <a:pt x="238" y="385"/>
                  </a:lnTo>
                  <a:lnTo>
                    <a:pt x="253" y="375"/>
                  </a:lnTo>
                  <a:lnTo>
                    <a:pt x="266" y="363"/>
                  </a:lnTo>
                  <a:lnTo>
                    <a:pt x="276" y="352"/>
                  </a:lnTo>
                  <a:lnTo>
                    <a:pt x="279" y="352"/>
                  </a:lnTo>
                  <a:lnTo>
                    <a:pt x="276" y="362"/>
                  </a:lnTo>
                  <a:lnTo>
                    <a:pt x="274" y="371"/>
                  </a:lnTo>
                  <a:lnTo>
                    <a:pt x="273" y="379"/>
                  </a:lnTo>
                  <a:lnTo>
                    <a:pt x="272" y="385"/>
                  </a:lnTo>
                  <a:lnTo>
                    <a:pt x="271" y="392"/>
                  </a:lnTo>
                  <a:lnTo>
                    <a:pt x="270" y="397"/>
                  </a:lnTo>
                  <a:lnTo>
                    <a:pt x="270" y="401"/>
                  </a:lnTo>
                  <a:lnTo>
                    <a:pt x="270" y="406"/>
                  </a:lnTo>
                  <a:lnTo>
                    <a:pt x="424" y="4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3017" name="Freeform 9">
              <a:extLst>
                <a:ext uri="{FF2B5EF4-FFF2-40B4-BE49-F238E27FC236}">
                  <a16:creationId xmlns:a16="http://schemas.microsoft.com/office/drawing/2014/main" id="{7AD2AC9E-0F9C-4681-9614-3CB9C887E8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6" y="349"/>
              <a:ext cx="115" cy="139"/>
            </a:xfrm>
            <a:custGeom>
              <a:avLst/>
              <a:gdLst>
                <a:gd name="T0" fmla="*/ 0 w 574"/>
                <a:gd name="T1" fmla="*/ 0 h 557"/>
                <a:gd name="T2" fmla="*/ 0 w 574"/>
                <a:gd name="T3" fmla="*/ 0 h 557"/>
                <a:gd name="T4" fmla="*/ 0 w 574"/>
                <a:gd name="T5" fmla="*/ 0 h 557"/>
                <a:gd name="T6" fmla="*/ 0 w 574"/>
                <a:gd name="T7" fmla="*/ 0 h 557"/>
                <a:gd name="T8" fmla="*/ 0 w 574"/>
                <a:gd name="T9" fmla="*/ 0 h 557"/>
                <a:gd name="T10" fmla="*/ 0 w 574"/>
                <a:gd name="T11" fmla="*/ 0 h 557"/>
                <a:gd name="T12" fmla="*/ 0 w 574"/>
                <a:gd name="T13" fmla="*/ 0 h 557"/>
                <a:gd name="T14" fmla="*/ 0 w 574"/>
                <a:gd name="T15" fmla="*/ 0 h 557"/>
                <a:gd name="T16" fmla="*/ 0 w 574"/>
                <a:gd name="T17" fmla="*/ 0 h 557"/>
                <a:gd name="T18" fmla="*/ 0 w 574"/>
                <a:gd name="T19" fmla="*/ 0 h 557"/>
                <a:gd name="T20" fmla="*/ 0 w 574"/>
                <a:gd name="T21" fmla="*/ 0 h 557"/>
                <a:gd name="T22" fmla="*/ 0 w 574"/>
                <a:gd name="T23" fmla="*/ 0 h 557"/>
                <a:gd name="T24" fmla="*/ 0 w 574"/>
                <a:gd name="T25" fmla="*/ 0 h 557"/>
                <a:gd name="T26" fmla="*/ 0 w 574"/>
                <a:gd name="T27" fmla="*/ 0 h 557"/>
                <a:gd name="T28" fmla="*/ 0 w 574"/>
                <a:gd name="T29" fmla="*/ 0 h 557"/>
                <a:gd name="T30" fmla="*/ 0 w 574"/>
                <a:gd name="T31" fmla="*/ 0 h 557"/>
                <a:gd name="T32" fmla="*/ 0 w 574"/>
                <a:gd name="T33" fmla="*/ 0 h 557"/>
                <a:gd name="T34" fmla="*/ 0 w 574"/>
                <a:gd name="T35" fmla="*/ 0 h 557"/>
                <a:gd name="T36" fmla="*/ 0 w 574"/>
                <a:gd name="T37" fmla="*/ 0 h 557"/>
                <a:gd name="T38" fmla="*/ 0 w 574"/>
                <a:gd name="T39" fmla="*/ 0 h 557"/>
                <a:gd name="T40" fmla="*/ 0 w 574"/>
                <a:gd name="T41" fmla="*/ 0 h 557"/>
                <a:gd name="T42" fmla="*/ 0 w 574"/>
                <a:gd name="T43" fmla="*/ 0 h 557"/>
                <a:gd name="T44" fmla="*/ 0 w 574"/>
                <a:gd name="T45" fmla="*/ 0 h 557"/>
                <a:gd name="T46" fmla="*/ 0 w 574"/>
                <a:gd name="T47" fmla="*/ 0 h 557"/>
                <a:gd name="T48" fmla="*/ 0 w 574"/>
                <a:gd name="T49" fmla="*/ 0 h 557"/>
                <a:gd name="T50" fmla="*/ 0 w 574"/>
                <a:gd name="T51" fmla="*/ 0 h 557"/>
                <a:gd name="T52" fmla="*/ 0 w 574"/>
                <a:gd name="T53" fmla="*/ 0 h 557"/>
                <a:gd name="T54" fmla="*/ 0 w 574"/>
                <a:gd name="T55" fmla="*/ 0 h 557"/>
                <a:gd name="T56" fmla="*/ 0 w 574"/>
                <a:gd name="T57" fmla="*/ 0 h 557"/>
                <a:gd name="T58" fmla="*/ 0 w 574"/>
                <a:gd name="T59" fmla="*/ 0 h 557"/>
                <a:gd name="T60" fmla="*/ 0 w 574"/>
                <a:gd name="T61" fmla="*/ 0 h 557"/>
                <a:gd name="T62" fmla="*/ 0 w 574"/>
                <a:gd name="T63" fmla="*/ 0 h 557"/>
                <a:gd name="T64" fmla="*/ 0 w 574"/>
                <a:gd name="T65" fmla="*/ 0 h 557"/>
                <a:gd name="T66" fmla="*/ 0 w 574"/>
                <a:gd name="T67" fmla="*/ 0 h 557"/>
                <a:gd name="T68" fmla="*/ 0 w 574"/>
                <a:gd name="T69" fmla="*/ 0 h 557"/>
                <a:gd name="T70" fmla="*/ 0 w 574"/>
                <a:gd name="T71" fmla="*/ 0 h 557"/>
                <a:gd name="T72" fmla="*/ 0 w 574"/>
                <a:gd name="T73" fmla="*/ 0 h 557"/>
                <a:gd name="T74" fmla="*/ 0 w 574"/>
                <a:gd name="T75" fmla="*/ 0 h 557"/>
                <a:gd name="T76" fmla="*/ 0 w 574"/>
                <a:gd name="T77" fmla="*/ 0 h 557"/>
                <a:gd name="T78" fmla="*/ 0 w 574"/>
                <a:gd name="T79" fmla="*/ 0 h 557"/>
                <a:gd name="T80" fmla="*/ 0 w 574"/>
                <a:gd name="T81" fmla="*/ 0 h 557"/>
                <a:gd name="T82" fmla="*/ 0 w 574"/>
                <a:gd name="T83" fmla="*/ 0 h 557"/>
                <a:gd name="T84" fmla="*/ 0 w 574"/>
                <a:gd name="T85" fmla="*/ 0 h 557"/>
                <a:gd name="T86" fmla="*/ 0 w 574"/>
                <a:gd name="T87" fmla="*/ 0 h 5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74"/>
                <a:gd name="T133" fmla="*/ 0 h 557"/>
                <a:gd name="T134" fmla="*/ 574 w 574"/>
                <a:gd name="T135" fmla="*/ 557 h 5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74" h="557">
                  <a:moveTo>
                    <a:pt x="289" y="13"/>
                  </a:moveTo>
                  <a:lnTo>
                    <a:pt x="128" y="13"/>
                  </a:lnTo>
                  <a:lnTo>
                    <a:pt x="0" y="557"/>
                  </a:lnTo>
                  <a:lnTo>
                    <a:pt x="162" y="557"/>
                  </a:lnTo>
                  <a:lnTo>
                    <a:pt x="208" y="358"/>
                  </a:lnTo>
                  <a:lnTo>
                    <a:pt x="210" y="358"/>
                  </a:lnTo>
                  <a:lnTo>
                    <a:pt x="219" y="371"/>
                  </a:lnTo>
                  <a:lnTo>
                    <a:pt x="229" y="382"/>
                  </a:lnTo>
                  <a:lnTo>
                    <a:pt x="241" y="393"/>
                  </a:lnTo>
                  <a:lnTo>
                    <a:pt x="254" y="401"/>
                  </a:lnTo>
                  <a:lnTo>
                    <a:pt x="268" y="408"/>
                  </a:lnTo>
                  <a:lnTo>
                    <a:pt x="284" y="414"/>
                  </a:lnTo>
                  <a:lnTo>
                    <a:pt x="299" y="417"/>
                  </a:lnTo>
                  <a:lnTo>
                    <a:pt x="317" y="418"/>
                  </a:lnTo>
                  <a:lnTo>
                    <a:pt x="342" y="417"/>
                  </a:lnTo>
                  <a:lnTo>
                    <a:pt x="366" y="414"/>
                  </a:lnTo>
                  <a:lnTo>
                    <a:pt x="389" y="408"/>
                  </a:lnTo>
                  <a:lnTo>
                    <a:pt x="410" y="400"/>
                  </a:lnTo>
                  <a:lnTo>
                    <a:pt x="430" y="392"/>
                  </a:lnTo>
                  <a:lnTo>
                    <a:pt x="450" y="380"/>
                  </a:lnTo>
                  <a:lnTo>
                    <a:pt x="466" y="368"/>
                  </a:lnTo>
                  <a:lnTo>
                    <a:pt x="483" y="354"/>
                  </a:lnTo>
                  <a:lnTo>
                    <a:pt x="498" y="338"/>
                  </a:lnTo>
                  <a:lnTo>
                    <a:pt x="512" y="322"/>
                  </a:lnTo>
                  <a:lnTo>
                    <a:pt x="524" y="304"/>
                  </a:lnTo>
                  <a:lnTo>
                    <a:pt x="535" y="285"/>
                  </a:lnTo>
                  <a:lnTo>
                    <a:pt x="545" y="265"/>
                  </a:lnTo>
                  <a:lnTo>
                    <a:pt x="554" y="246"/>
                  </a:lnTo>
                  <a:lnTo>
                    <a:pt x="561" y="225"/>
                  </a:lnTo>
                  <a:lnTo>
                    <a:pt x="567" y="203"/>
                  </a:lnTo>
                  <a:lnTo>
                    <a:pt x="570" y="184"/>
                  </a:lnTo>
                  <a:lnTo>
                    <a:pt x="574" y="165"/>
                  </a:lnTo>
                  <a:lnTo>
                    <a:pt x="574" y="146"/>
                  </a:lnTo>
                  <a:lnTo>
                    <a:pt x="574" y="128"/>
                  </a:lnTo>
                  <a:lnTo>
                    <a:pt x="571" y="111"/>
                  </a:lnTo>
                  <a:lnTo>
                    <a:pt x="568" y="94"/>
                  </a:lnTo>
                  <a:lnTo>
                    <a:pt x="562" y="77"/>
                  </a:lnTo>
                  <a:lnTo>
                    <a:pt x="556" y="63"/>
                  </a:lnTo>
                  <a:lnTo>
                    <a:pt x="548" y="49"/>
                  </a:lnTo>
                  <a:lnTo>
                    <a:pt x="536" y="38"/>
                  </a:lnTo>
                  <a:lnTo>
                    <a:pt x="524" y="26"/>
                  </a:lnTo>
                  <a:lnTo>
                    <a:pt x="510" y="18"/>
                  </a:lnTo>
                  <a:lnTo>
                    <a:pt x="494" y="11"/>
                  </a:lnTo>
                  <a:lnTo>
                    <a:pt x="475" y="4"/>
                  </a:lnTo>
                  <a:lnTo>
                    <a:pt x="455" y="1"/>
                  </a:lnTo>
                  <a:lnTo>
                    <a:pt x="433" y="0"/>
                  </a:lnTo>
                  <a:lnTo>
                    <a:pt x="410" y="1"/>
                  </a:lnTo>
                  <a:lnTo>
                    <a:pt x="387" y="4"/>
                  </a:lnTo>
                  <a:lnTo>
                    <a:pt x="367" y="10"/>
                  </a:lnTo>
                  <a:lnTo>
                    <a:pt x="348" y="17"/>
                  </a:lnTo>
                  <a:lnTo>
                    <a:pt x="329" y="26"/>
                  </a:lnTo>
                  <a:lnTo>
                    <a:pt x="312" y="38"/>
                  </a:lnTo>
                  <a:lnTo>
                    <a:pt x="295" y="52"/>
                  </a:lnTo>
                  <a:lnTo>
                    <a:pt x="278" y="68"/>
                  </a:lnTo>
                  <a:lnTo>
                    <a:pt x="276" y="68"/>
                  </a:lnTo>
                  <a:lnTo>
                    <a:pt x="289" y="13"/>
                  </a:lnTo>
                  <a:close/>
                  <a:moveTo>
                    <a:pt x="350" y="87"/>
                  </a:moveTo>
                  <a:lnTo>
                    <a:pt x="373" y="90"/>
                  </a:lnTo>
                  <a:lnTo>
                    <a:pt x="389" y="99"/>
                  </a:lnTo>
                  <a:lnTo>
                    <a:pt x="399" y="112"/>
                  </a:lnTo>
                  <a:lnTo>
                    <a:pt x="404" y="129"/>
                  </a:lnTo>
                  <a:lnTo>
                    <a:pt x="407" y="148"/>
                  </a:lnTo>
                  <a:lnTo>
                    <a:pt x="407" y="168"/>
                  </a:lnTo>
                  <a:lnTo>
                    <a:pt x="403" y="189"/>
                  </a:lnTo>
                  <a:lnTo>
                    <a:pt x="400" y="209"/>
                  </a:lnTo>
                  <a:lnTo>
                    <a:pt x="394" y="229"/>
                  </a:lnTo>
                  <a:lnTo>
                    <a:pt x="387" y="250"/>
                  </a:lnTo>
                  <a:lnTo>
                    <a:pt x="378" y="270"/>
                  </a:lnTo>
                  <a:lnTo>
                    <a:pt x="367" y="288"/>
                  </a:lnTo>
                  <a:lnTo>
                    <a:pt x="354" y="306"/>
                  </a:lnTo>
                  <a:lnTo>
                    <a:pt x="337" y="319"/>
                  </a:lnTo>
                  <a:lnTo>
                    <a:pt x="316" y="328"/>
                  </a:lnTo>
                  <a:lnTo>
                    <a:pt x="293" y="331"/>
                  </a:lnTo>
                  <a:lnTo>
                    <a:pt x="270" y="328"/>
                  </a:lnTo>
                  <a:lnTo>
                    <a:pt x="254" y="319"/>
                  </a:lnTo>
                  <a:lnTo>
                    <a:pt x="244" y="306"/>
                  </a:lnTo>
                  <a:lnTo>
                    <a:pt x="238" y="288"/>
                  </a:lnTo>
                  <a:lnTo>
                    <a:pt x="236" y="270"/>
                  </a:lnTo>
                  <a:lnTo>
                    <a:pt x="236" y="250"/>
                  </a:lnTo>
                  <a:lnTo>
                    <a:pt x="240" y="229"/>
                  </a:lnTo>
                  <a:lnTo>
                    <a:pt x="243" y="209"/>
                  </a:lnTo>
                  <a:lnTo>
                    <a:pt x="249" y="189"/>
                  </a:lnTo>
                  <a:lnTo>
                    <a:pt x="255" y="168"/>
                  </a:lnTo>
                  <a:lnTo>
                    <a:pt x="264" y="148"/>
                  </a:lnTo>
                  <a:lnTo>
                    <a:pt x="276" y="129"/>
                  </a:lnTo>
                  <a:lnTo>
                    <a:pt x="289" y="112"/>
                  </a:lnTo>
                  <a:lnTo>
                    <a:pt x="306" y="99"/>
                  </a:lnTo>
                  <a:lnTo>
                    <a:pt x="327" y="90"/>
                  </a:lnTo>
                  <a:lnTo>
                    <a:pt x="350" y="87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3018" name="Freeform 10">
              <a:extLst>
                <a:ext uri="{FF2B5EF4-FFF2-40B4-BE49-F238E27FC236}">
                  <a16:creationId xmlns:a16="http://schemas.microsoft.com/office/drawing/2014/main" id="{0FEE9167-A51B-40FB-B0C6-E0FEC365B6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8" y="349"/>
              <a:ext cx="97" cy="104"/>
            </a:xfrm>
            <a:custGeom>
              <a:avLst/>
              <a:gdLst>
                <a:gd name="T0" fmla="*/ 0 w 485"/>
                <a:gd name="T1" fmla="*/ 0 h 418"/>
                <a:gd name="T2" fmla="*/ 0 w 485"/>
                <a:gd name="T3" fmla="*/ 0 h 418"/>
                <a:gd name="T4" fmla="*/ 0 w 485"/>
                <a:gd name="T5" fmla="*/ 0 h 418"/>
                <a:gd name="T6" fmla="*/ 0 w 485"/>
                <a:gd name="T7" fmla="*/ 0 h 418"/>
                <a:gd name="T8" fmla="*/ 0 w 485"/>
                <a:gd name="T9" fmla="*/ 0 h 418"/>
                <a:gd name="T10" fmla="*/ 0 w 485"/>
                <a:gd name="T11" fmla="*/ 0 h 418"/>
                <a:gd name="T12" fmla="*/ 0 w 485"/>
                <a:gd name="T13" fmla="*/ 0 h 418"/>
                <a:gd name="T14" fmla="*/ 0 w 485"/>
                <a:gd name="T15" fmla="*/ 0 h 418"/>
                <a:gd name="T16" fmla="*/ 0 w 485"/>
                <a:gd name="T17" fmla="*/ 0 h 418"/>
                <a:gd name="T18" fmla="*/ 0 w 485"/>
                <a:gd name="T19" fmla="*/ 0 h 418"/>
                <a:gd name="T20" fmla="*/ 0 w 485"/>
                <a:gd name="T21" fmla="*/ 0 h 418"/>
                <a:gd name="T22" fmla="*/ 0 w 485"/>
                <a:gd name="T23" fmla="*/ 0 h 418"/>
                <a:gd name="T24" fmla="*/ 0 w 485"/>
                <a:gd name="T25" fmla="*/ 0 h 418"/>
                <a:gd name="T26" fmla="*/ 0 w 485"/>
                <a:gd name="T27" fmla="*/ 0 h 418"/>
                <a:gd name="T28" fmla="*/ 0 w 485"/>
                <a:gd name="T29" fmla="*/ 0 h 418"/>
                <a:gd name="T30" fmla="*/ 0 w 485"/>
                <a:gd name="T31" fmla="*/ 0 h 418"/>
                <a:gd name="T32" fmla="*/ 0 w 485"/>
                <a:gd name="T33" fmla="*/ 0 h 418"/>
                <a:gd name="T34" fmla="*/ 0 w 485"/>
                <a:gd name="T35" fmla="*/ 0 h 418"/>
                <a:gd name="T36" fmla="*/ 0 w 485"/>
                <a:gd name="T37" fmla="*/ 0 h 418"/>
                <a:gd name="T38" fmla="*/ 0 w 485"/>
                <a:gd name="T39" fmla="*/ 0 h 418"/>
                <a:gd name="T40" fmla="*/ 0 w 485"/>
                <a:gd name="T41" fmla="*/ 0 h 418"/>
                <a:gd name="T42" fmla="*/ 0 w 485"/>
                <a:gd name="T43" fmla="*/ 0 h 418"/>
                <a:gd name="T44" fmla="*/ 0 w 485"/>
                <a:gd name="T45" fmla="*/ 0 h 418"/>
                <a:gd name="T46" fmla="*/ 0 w 485"/>
                <a:gd name="T47" fmla="*/ 0 h 418"/>
                <a:gd name="T48" fmla="*/ 0 w 485"/>
                <a:gd name="T49" fmla="*/ 0 h 418"/>
                <a:gd name="T50" fmla="*/ 0 w 485"/>
                <a:gd name="T51" fmla="*/ 0 h 418"/>
                <a:gd name="T52" fmla="*/ 0 w 485"/>
                <a:gd name="T53" fmla="*/ 0 h 418"/>
                <a:gd name="T54" fmla="*/ 0 w 485"/>
                <a:gd name="T55" fmla="*/ 0 h 418"/>
                <a:gd name="T56" fmla="*/ 0 w 485"/>
                <a:gd name="T57" fmla="*/ 0 h 418"/>
                <a:gd name="T58" fmla="*/ 0 w 485"/>
                <a:gd name="T59" fmla="*/ 0 h 418"/>
                <a:gd name="T60" fmla="*/ 0 w 485"/>
                <a:gd name="T61" fmla="*/ 0 h 418"/>
                <a:gd name="T62" fmla="*/ 0 w 485"/>
                <a:gd name="T63" fmla="*/ 0 h 418"/>
                <a:gd name="T64" fmla="*/ 0 w 485"/>
                <a:gd name="T65" fmla="*/ 0 h 418"/>
                <a:gd name="T66" fmla="*/ 0 w 485"/>
                <a:gd name="T67" fmla="*/ 0 h 418"/>
                <a:gd name="T68" fmla="*/ 0 w 485"/>
                <a:gd name="T69" fmla="*/ 0 h 418"/>
                <a:gd name="T70" fmla="*/ 0 w 485"/>
                <a:gd name="T71" fmla="*/ 0 h 418"/>
                <a:gd name="T72" fmla="*/ 0 w 485"/>
                <a:gd name="T73" fmla="*/ 0 h 418"/>
                <a:gd name="T74" fmla="*/ 0 w 485"/>
                <a:gd name="T75" fmla="*/ 0 h 418"/>
                <a:gd name="T76" fmla="*/ 0 w 485"/>
                <a:gd name="T77" fmla="*/ 0 h 418"/>
                <a:gd name="T78" fmla="*/ 0 w 485"/>
                <a:gd name="T79" fmla="*/ 0 h 418"/>
                <a:gd name="T80" fmla="*/ 0 w 485"/>
                <a:gd name="T81" fmla="*/ 0 h 418"/>
                <a:gd name="T82" fmla="*/ 0 w 485"/>
                <a:gd name="T83" fmla="*/ 0 h 418"/>
                <a:gd name="T84" fmla="*/ 0 w 485"/>
                <a:gd name="T85" fmla="*/ 0 h 418"/>
                <a:gd name="T86" fmla="*/ 0 w 485"/>
                <a:gd name="T87" fmla="*/ 0 h 418"/>
                <a:gd name="T88" fmla="*/ 0 w 485"/>
                <a:gd name="T89" fmla="*/ 0 h 4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85"/>
                <a:gd name="T136" fmla="*/ 0 h 418"/>
                <a:gd name="T137" fmla="*/ 485 w 485"/>
                <a:gd name="T138" fmla="*/ 418 h 4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85" h="418">
                  <a:moveTo>
                    <a:pt x="164" y="279"/>
                  </a:moveTo>
                  <a:lnTo>
                    <a:pt x="167" y="270"/>
                  </a:lnTo>
                  <a:lnTo>
                    <a:pt x="171" y="261"/>
                  </a:lnTo>
                  <a:lnTo>
                    <a:pt x="176" y="254"/>
                  </a:lnTo>
                  <a:lnTo>
                    <a:pt x="183" y="247"/>
                  </a:lnTo>
                  <a:lnTo>
                    <a:pt x="191" y="241"/>
                  </a:lnTo>
                  <a:lnTo>
                    <a:pt x="200" y="236"/>
                  </a:lnTo>
                  <a:lnTo>
                    <a:pt x="209" y="231"/>
                  </a:lnTo>
                  <a:lnTo>
                    <a:pt x="218" y="227"/>
                  </a:lnTo>
                  <a:lnTo>
                    <a:pt x="228" y="224"/>
                  </a:lnTo>
                  <a:lnTo>
                    <a:pt x="238" y="222"/>
                  </a:lnTo>
                  <a:lnTo>
                    <a:pt x="248" y="219"/>
                  </a:lnTo>
                  <a:lnTo>
                    <a:pt x="260" y="218"/>
                  </a:lnTo>
                  <a:lnTo>
                    <a:pt x="271" y="218"/>
                  </a:lnTo>
                  <a:lnTo>
                    <a:pt x="283" y="218"/>
                  </a:lnTo>
                  <a:lnTo>
                    <a:pt x="296" y="218"/>
                  </a:lnTo>
                  <a:lnTo>
                    <a:pt x="308" y="218"/>
                  </a:lnTo>
                  <a:lnTo>
                    <a:pt x="304" y="238"/>
                  </a:lnTo>
                  <a:lnTo>
                    <a:pt x="297" y="258"/>
                  </a:lnTo>
                  <a:lnTo>
                    <a:pt x="289" y="277"/>
                  </a:lnTo>
                  <a:lnTo>
                    <a:pt x="279" y="295"/>
                  </a:lnTo>
                  <a:lnTo>
                    <a:pt x="266" y="309"/>
                  </a:lnTo>
                  <a:lnTo>
                    <a:pt x="251" y="321"/>
                  </a:lnTo>
                  <a:lnTo>
                    <a:pt x="230" y="328"/>
                  </a:lnTo>
                  <a:lnTo>
                    <a:pt x="207" y="331"/>
                  </a:lnTo>
                  <a:lnTo>
                    <a:pt x="195" y="330"/>
                  </a:lnTo>
                  <a:lnTo>
                    <a:pt x="186" y="327"/>
                  </a:lnTo>
                  <a:lnTo>
                    <a:pt x="178" y="323"/>
                  </a:lnTo>
                  <a:lnTo>
                    <a:pt x="172" y="315"/>
                  </a:lnTo>
                  <a:lnTo>
                    <a:pt x="166" y="308"/>
                  </a:lnTo>
                  <a:lnTo>
                    <a:pt x="164" y="300"/>
                  </a:lnTo>
                  <a:lnTo>
                    <a:pt x="163" y="289"/>
                  </a:lnTo>
                  <a:lnTo>
                    <a:pt x="164" y="279"/>
                  </a:lnTo>
                  <a:close/>
                  <a:moveTo>
                    <a:pt x="426" y="406"/>
                  </a:moveTo>
                  <a:lnTo>
                    <a:pt x="427" y="390"/>
                  </a:lnTo>
                  <a:lnTo>
                    <a:pt x="429" y="376"/>
                  </a:lnTo>
                  <a:lnTo>
                    <a:pt x="429" y="363"/>
                  </a:lnTo>
                  <a:lnTo>
                    <a:pt x="430" y="354"/>
                  </a:lnTo>
                  <a:lnTo>
                    <a:pt x="431" y="346"/>
                  </a:lnTo>
                  <a:lnTo>
                    <a:pt x="432" y="337"/>
                  </a:lnTo>
                  <a:lnTo>
                    <a:pt x="433" y="331"/>
                  </a:lnTo>
                  <a:lnTo>
                    <a:pt x="435" y="325"/>
                  </a:lnTo>
                  <a:lnTo>
                    <a:pt x="482" y="123"/>
                  </a:lnTo>
                  <a:lnTo>
                    <a:pt x="485" y="108"/>
                  </a:lnTo>
                  <a:lnTo>
                    <a:pt x="485" y="93"/>
                  </a:lnTo>
                  <a:lnTo>
                    <a:pt x="483" y="80"/>
                  </a:lnTo>
                  <a:lnTo>
                    <a:pt x="479" y="67"/>
                  </a:lnTo>
                  <a:lnTo>
                    <a:pt x="472" y="56"/>
                  </a:lnTo>
                  <a:lnTo>
                    <a:pt x="464" y="45"/>
                  </a:lnTo>
                  <a:lnTo>
                    <a:pt x="454" y="37"/>
                  </a:lnTo>
                  <a:lnTo>
                    <a:pt x="443" y="28"/>
                  </a:lnTo>
                  <a:lnTo>
                    <a:pt x="430" y="22"/>
                  </a:lnTo>
                  <a:lnTo>
                    <a:pt x="417" y="16"/>
                  </a:lnTo>
                  <a:lnTo>
                    <a:pt x="402" y="11"/>
                  </a:lnTo>
                  <a:lnTo>
                    <a:pt x="386" y="7"/>
                  </a:lnTo>
                  <a:lnTo>
                    <a:pt x="370" y="4"/>
                  </a:lnTo>
                  <a:lnTo>
                    <a:pt x="354" y="2"/>
                  </a:lnTo>
                  <a:lnTo>
                    <a:pt x="338" y="0"/>
                  </a:lnTo>
                  <a:lnTo>
                    <a:pt x="322" y="0"/>
                  </a:lnTo>
                  <a:lnTo>
                    <a:pt x="304" y="0"/>
                  </a:lnTo>
                  <a:lnTo>
                    <a:pt x="285" y="1"/>
                  </a:lnTo>
                  <a:lnTo>
                    <a:pt x="264" y="3"/>
                  </a:lnTo>
                  <a:lnTo>
                    <a:pt x="245" y="5"/>
                  </a:lnTo>
                  <a:lnTo>
                    <a:pt x="226" y="9"/>
                  </a:lnTo>
                  <a:lnTo>
                    <a:pt x="206" y="13"/>
                  </a:lnTo>
                  <a:lnTo>
                    <a:pt x="186" y="18"/>
                  </a:lnTo>
                  <a:lnTo>
                    <a:pt x="168" y="24"/>
                  </a:lnTo>
                  <a:lnTo>
                    <a:pt x="151" y="32"/>
                  </a:lnTo>
                  <a:lnTo>
                    <a:pt x="134" y="41"/>
                  </a:lnTo>
                  <a:lnTo>
                    <a:pt x="120" y="51"/>
                  </a:lnTo>
                  <a:lnTo>
                    <a:pt x="106" y="63"/>
                  </a:lnTo>
                  <a:lnTo>
                    <a:pt x="94" y="76"/>
                  </a:lnTo>
                  <a:lnTo>
                    <a:pt x="84" y="93"/>
                  </a:lnTo>
                  <a:lnTo>
                    <a:pt x="76" y="111"/>
                  </a:lnTo>
                  <a:lnTo>
                    <a:pt x="70" y="131"/>
                  </a:lnTo>
                  <a:lnTo>
                    <a:pt x="222" y="131"/>
                  </a:lnTo>
                  <a:lnTo>
                    <a:pt x="225" y="121"/>
                  </a:lnTo>
                  <a:lnTo>
                    <a:pt x="229" y="111"/>
                  </a:lnTo>
                  <a:lnTo>
                    <a:pt x="235" y="101"/>
                  </a:lnTo>
                  <a:lnTo>
                    <a:pt x="242" y="92"/>
                  </a:lnTo>
                  <a:lnTo>
                    <a:pt x="251" y="84"/>
                  </a:lnTo>
                  <a:lnTo>
                    <a:pt x="261" y="76"/>
                  </a:lnTo>
                  <a:lnTo>
                    <a:pt x="273" y="72"/>
                  </a:lnTo>
                  <a:lnTo>
                    <a:pt x="287" y="70"/>
                  </a:lnTo>
                  <a:lnTo>
                    <a:pt x="307" y="71"/>
                  </a:lnTo>
                  <a:lnTo>
                    <a:pt x="322" y="76"/>
                  </a:lnTo>
                  <a:lnTo>
                    <a:pt x="330" y="86"/>
                  </a:lnTo>
                  <a:lnTo>
                    <a:pt x="333" y="97"/>
                  </a:lnTo>
                  <a:lnTo>
                    <a:pt x="333" y="111"/>
                  </a:lnTo>
                  <a:lnTo>
                    <a:pt x="331" y="124"/>
                  </a:lnTo>
                  <a:lnTo>
                    <a:pt x="327" y="139"/>
                  </a:lnTo>
                  <a:lnTo>
                    <a:pt x="324" y="153"/>
                  </a:lnTo>
                  <a:lnTo>
                    <a:pt x="273" y="153"/>
                  </a:lnTo>
                  <a:lnTo>
                    <a:pt x="247" y="153"/>
                  </a:lnTo>
                  <a:lnTo>
                    <a:pt x="222" y="155"/>
                  </a:lnTo>
                  <a:lnTo>
                    <a:pt x="199" y="157"/>
                  </a:lnTo>
                  <a:lnTo>
                    <a:pt x="176" y="160"/>
                  </a:lnTo>
                  <a:lnTo>
                    <a:pt x="154" y="164"/>
                  </a:lnTo>
                  <a:lnTo>
                    <a:pt x="133" y="169"/>
                  </a:lnTo>
                  <a:lnTo>
                    <a:pt x="114" y="176"/>
                  </a:lnTo>
                  <a:lnTo>
                    <a:pt x="96" y="183"/>
                  </a:lnTo>
                  <a:lnTo>
                    <a:pt x="79" y="192"/>
                  </a:lnTo>
                  <a:lnTo>
                    <a:pt x="64" y="202"/>
                  </a:lnTo>
                  <a:lnTo>
                    <a:pt x="50" y="213"/>
                  </a:lnTo>
                  <a:lnTo>
                    <a:pt x="37" y="225"/>
                  </a:lnTo>
                  <a:lnTo>
                    <a:pt x="27" y="238"/>
                  </a:lnTo>
                  <a:lnTo>
                    <a:pt x="18" y="253"/>
                  </a:lnTo>
                  <a:lnTo>
                    <a:pt x="11" y="268"/>
                  </a:lnTo>
                  <a:lnTo>
                    <a:pt x="6" y="286"/>
                  </a:lnTo>
                  <a:lnTo>
                    <a:pt x="0" y="315"/>
                  </a:lnTo>
                  <a:lnTo>
                    <a:pt x="1" y="342"/>
                  </a:lnTo>
                  <a:lnTo>
                    <a:pt x="8" y="363"/>
                  </a:lnTo>
                  <a:lnTo>
                    <a:pt x="20" y="382"/>
                  </a:lnTo>
                  <a:lnTo>
                    <a:pt x="38" y="398"/>
                  </a:lnTo>
                  <a:lnTo>
                    <a:pt x="62" y="408"/>
                  </a:lnTo>
                  <a:lnTo>
                    <a:pt x="92" y="416"/>
                  </a:lnTo>
                  <a:lnTo>
                    <a:pt x="127" y="418"/>
                  </a:lnTo>
                  <a:lnTo>
                    <a:pt x="155" y="416"/>
                  </a:lnTo>
                  <a:lnTo>
                    <a:pt x="181" y="411"/>
                  </a:lnTo>
                  <a:lnTo>
                    <a:pt x="203" y="404"/>
                  </a:lnTo>
                  <a:lnTo>
                    <a:pt x="222" y="396"/>
                  </a:lnTo>
                  <a:lnTo>
                    <a:pt x="239" y="385"/>
                  </a:lnTo>
                  <a:lnTo>
                    <a:pt x="254" y="375"/>
                  </a:lnTo>
                  <a:lnTo>
                    <a:pt x="268" y="363"/>
                  </a:lnTo>
                  <a:lnTo>
                    <a:pt x="278" y="352"/>
                  </a:lnTo>
                  <a:lnTo>
                    <a:pt x="280" y="352"/>
                  </a:lnTo>
                  <a:lnTo>
                    <a:pt x="278" y="362"/>
                  </a:lnTo>
                  <a:lnTo>
                    <a:pt x="275" y="371"/>
                  </a:lnTo>
                  <a:lnTo>
                    <a:pt x="274" y="379"/>
                  </a:lnTo>
                  <a:lnTo>
                    <a:pt x="272" y="385"/>
                  </a:lnTo>
                  <a:lnTo>
                    <a:pt x="272" y="392"/>
                  </a:lnTo>
                  <a:lnTo>
                    <a:pt x="271" y="397"/>
                  </a:lnTo>
                  <a:lnTo>
                    <a:pt x="271" y="401"/>
                  </a:lnTo>
                  <a:lnTo>
                    <a:pt x="271" y="406"/>
                  </a:lnTo>
                  <a:lnTo>
                    <a:pt x="426" y="406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3019" name="Freeform 11">
              <a:extLst>
                <a:ext uri="{FF2B5EF4-FFF2-40B4-BE49-F238E27FC236}">
                  <a16:creationId xmlns:a16="http://schemas.microsoft.com/office/drawing/2014/main" id="{D4DFFE5D-CC57-4F70-B0A1-AED874473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1" y="309"/>
              <a:ext cx="120" cy="141"/>
            </a:xfrm>
            <a:custGeom>
              <a:avLst/>
              <a:gdLst>
                <a:gd name="T0" fmla="*/ 0 w 600"/>
                <a:gd name="T1" fmla="*/ 0 h 566"/>
                <a:gd name="T2" fmla="*/ 0 w 600"/>
                <a:gd name="T3" fmla="*/ 0 h 566"/>
                <a:gd name="T4" fmla="*/ 0 w 600"/>
                <a:gd name="T5" fmla="*/ 0 h 566"/>
                <a:gd name="T6" fmla="*/ 0 w 600"/>
                <a:gd name="T7" fmla="*/ 0 h 566"/>
                <a:gd name="T8" fmla="*/ 0 w 600"/>
                <a:gd name="T9" fmla="*/ 0 h 566"/>
                <a:gd name="T10" fmla="*/ 0 w 600"/>
                <a:gd name="T11" fmla="*/ 0 h 566"/>
                <a:gd name="T12" fmla="*/ 0 w 600"/>
                <a:gd name="T13" fmla="*/ 0 h 566"/>
                <a:gd name="T14" fmla="*/ 0 w 600"/>
                <a:gd name="T15" fmla="*/ 0 h 566"/>
                <a:gd name="T16" fmla="*/ 0 w 600"/>
                <a:gd name="T17" fmla="*/ 0 h 566"/>
                <a:gd name="T18" fmla="*/ 0 w 600"/>
                <a:gd name="T19" fmla="*/ 0 h 566"/>
                <a:gd name="T20" fmla="*/ 0 w 600"/>
                <a:gd name="T21" fmla="*/ 0 h 566"/>
                <a:gd name="T22" fmla="*/ 0 w 600"/>
                <a:gd name="T23" fmla="*/ 0 h 566"/>
                <a:gd name="T24" fmla="*/ 0 w 600"/>
                <a:gd name="T25" fmla="*/ 0 h 56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00"/>
                <a:gd name="T40" fmla="*/ 0 h 566"/>
                <a:gd name="T41" fmla="*/ 600 w 600"/>
                <a:gd name="T42" fmla="*/ 566 h 56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00" h="566">
                  <a:moveTo>
                    <a:pt x="468" y="566"/>
                  </a:moveTo>
                  <a:lnTo>
                    <a:pt x="494" y="456"/>
                  </a:lnTo>
                  <a:lnTo>
                    <a:pt x="197" y="456"/>
                  </a:lnTo>
                  <a:lnTo>
                    <a:pt x="224" y="337"/>
                  </a:lnTo>
                  <a:lnTo>
                    <a:pt x="498" y="337"/>
                  </a:lnTo>
                  <a:lnTo>
                    <a:pt x="523" y="227"/>
                  </a:lnTo>
                  <a:lnTo>
                    <a:pt x="250" y="227"/>
                  </a:lnTo>
                  <a:lnTo>
                    <a:pt x="277" y="109"/>
                  </a:lnTo>
                  <a:lnTo>
                    <a:pt x="574" y="109"/>
                  </a:lnTo>
                  <a:lnTo>
                    <a:pt x="600" y="0"/>
                  </a:lnTo>
                  <a:lnTo>
                    <a:pt x="132" y="0"/>
                  </a:lnTo>
                  <a:lnTo>
                    <a:pt x="0" y="566"/>
                  </a:lnTo>
                  <a:lnTo>
                    <a:pt x="468" y="566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9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9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9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9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74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92418" y="1532399"/>
            <a:ext cx="79208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Método : Vitrificación (</a:t>
            </a:r>
            <a:r>
              <a:rPr lang="es-A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Cryotop</a:t>
            </a:r>
            <a:r>
              <a:rPr lang="es-A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es-A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OPS)</a:t>
            </a:r>
          </a:p>
          <a:p>
            <a:endParaRPr lang="es-A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Tratamiento previo del embrión → </a:t>
            </a:r>
            <a:r>
              <a:rPr lang="es-AR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deslipidación</a:t>
            </a:r>
            <a:r>
              <a:rPr lang="es-A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s-A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Fase del embrión → </a:t>
            </a:r>
            <a:r>
              <a:rPr lang="es-A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Blastocisto</a:t>
            </a:r>
            <a:r>
              <a:rPr lang="es-A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a zona </a:t>
            </a:r>
            <a:r>
              <a:rPr lang="es-A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pelúcida</a:t>
            </a:r>
            <a:r>
              <a:rPr lang="es-A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debe estar íntegra)</a:t>
            </a:r>
          </a:p>
          <a:p>
            <a:endParaRPr lang="es-A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Tasas de Concepción: Entre 35 y 40%</a:t>
            </a:r>
          </a:p>
          <a:p>
            <a:endParaRPr lang="es-AR" dirty="0"/>
          </a:p>
        </p:txBody>
      </p:sp>
      <p:sp>
        <p:nvSpPr>
          <p:cNvPr id="4" name="CaixaDeTexto 3"/>
          <p:cNvSpPr txBox="1"/>
          <p:nvPr/>
        </p:nvSpPr>
        <p:spPr>
          <a:xfrm>
            <a:off x="539552" y="4077072"/>
            <a:ext cx="792088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Desvitrificacion o </a:t>
            </a:r>
            <a:r>
              <a:rPr lang="pt-B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recalentamiento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Laboratório o campo (medios abastecidos por el laboratório)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Evaluar las receptoras para saber cuantas estan aptas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Utilizar mesa calentadora (36º C)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Soluciones I, II, III y HSOF (medio de manutencion de los embriones) 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743" y="3870536"/>
            <a:ext cx="2395257" cy="159683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129" y="991677"/>
            <a:ext cx="1825060" cy="161966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126681" y="2525995"/>
            <a:ext cx="333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230832" y="-2152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A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PIVE (Producción </a:t>
            </a:r>
            <a:r>
              <a:rPr lang="es-A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Vitro</a:t>
            </a:r>
            <a:r>
              <a:rPr lang="es-A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embriones) </a:t>
            </a:r>
            <a:br>
              <a:rPr lang="es-A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Criopreservación</a:t>
            </a:r>
            <a:endParaRPr lang="es-A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ixaDeTexto 3"/>
          <p:cNvSpPr txBox="1"/>
          <p:nvPr/>
        </p:nvSpPr>
        <p:spPr>
          <a:xfrm>
            <a:off x="539552" y="4077071"/>
            <a:ext cx="792088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Desvitrificación o </a:t>
            </a:r>
            <a:r>
              <a:rPr lang="es-A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recalentamiento</a:t>
            </a:r>
            <a:r>
              <a:rPr lang="es-A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s-A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Laboratorio o campo (medios abastecidos por el laboratorio)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Evaluar las receptoras para saber cuantas están aptas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Utilizar mesa calentadora (36º C)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Soluciones I, II, III y HSOF (medio de manutención de los embriones) </a:t>
            </a:r>
          </a:p>
          <a:p>
            <a:endParaRPr lang="es-A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93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63" name="Object 3"/>
          <p:cNvGraphicFramePr>
            <a:graphicFrameLocks noGrp="1" noChangeAspect="1"/>
          </p:cNvGraphicFramePr>
          <p:nvPr>
            <p:ph type="tbl" idx="1"/>
          </p:nvPr>
        </p:nvGraphicFramePr>
        <p:xfrm>
          <a:off x="0" y="1773238"/>
          <a:ext cx="9144000" cy="364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0" name="Gráfico" r:id="rId3" imgW="6286383" imgH="2504984" progId="Excel.Chart.8">
                  <p:embed/>
                </p:oleObj>
              </mc:Choice>
              <mc:Fallback>
                <p:oleObj name="Gráfico" r:id="rId3" imgW="6286383" imgH="2504984" progId="Excel.Chart.8">
                  <p:embed/>
                  <p:pic>
                    <p:nvPicPr>
                      <p:cNvPr id="6041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73238"/>
                        <a:ext cx="9144000" cy="3643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164" name="Text Box 4"/>
          <p:cNvSpPr txBox="1">
            <a:spLocks noChangeArrowheads="1"/>
          </p:cNvSpPr>
          <p:nvPr/>
        </p:nvSpPr>
        <p:spPr bwMode="auto">
          <a:xfrm>
            <a:off x="2627313" y="908050"/>
            <a:ext cx="360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604165" name="Text Box 5"/>
          <p:cNvSpPr txBox="1">
            <a:spLocks noChangeArrowheads="1"/>
          </p:cNvSpPr>
          <p:nvPr/>
        </p:nvSpPr>
        <p:spPr bwMode="auto">
          <a:xfrm>
            <a:off x="0" y="333375"/>
            <a:ext cx="9144000" cy="9890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s-CO" alt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Embriones Vitrificados - TE e Preñez 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s-CO" alt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diferentes razas (2009-2013)</a:t>
            </a:r>
          </a:p>
        </p:txBody>
      </p:sp>
      <p:sp>
        <p:nvSpPr>
          <p:cNvPr id="604166" name="Text Box 6"/>
          <p:cNvSpPr txBox="1">
            <a:spLocks noChangeArrowheads="1"/>
          </p:cNvSpPr>
          <p:nvPr/>
        </p:nvSpPr>
        <p:spPr bwMode="auto">
          <a:xfrm>
            <a:off x="900113" y="3513138"/>
            <a:ext cx="8636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fontAlgn="b" hangingPunct="1"/>
            <a:r>
              <a:rPr lang="pt-BR" altLang="pt-BR" b="1">
                <a:solidFill>
                  <a:srgbClr val="000000"/>
                </a:solidFill>
              </a:rPr>
              <a:t>41%</a:t>
            </a:r>
          </a:p>
          <a:p>
            <a:pPr eaLnBrk="1" hangingPunct="1">
              <a:spcBef>
                <a:spcPct val="50000"/>
              </a:spcBef>
            </a:pPr>
            <a:endParaRPr lang="pt-BR" altLang="pt-BR" b="1">
              <a:solidFill>
                <a:srgbClr val="000000"/>
              </a:solidFill>
            </a:endParaRPr>
          </a:p>
        </p:txBody>
      </p:sp>
      <p:sp>
        <p:nvSpPr>
          <p:cNvPr id="604167" name="Text Box 7"/>
          <p:cNvSpPr txBox="1">
            <a:spLocks noChangeArrowheads="1"/>
          </p:cNvSpPr>
          <p:nvPr/>
        </p:nvSpPr>
        <p:spPr bwMode="auto">
          <a:xfrm>
            <a:off x="2484438" y="2636838"/>
            <a:ext cx="8636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fontAlgn="b" hangingPunct="1"/>
            <a:r>
              <a:rPr lang="pt-BR" altLang="pt-BR" b="1">
                <a:solidFill>
                  <a:srgbClr val="000000"/>
                </a:solidFill>
              </a:rPr>
              <a:t>37%</a:t>
            </a:r>
          </a:p>
          <a:p>
            <a:pPr eaLnBrk="1" hangingPunct="1">
              <a:spcBef>
                <a:spcPct val="50000"/>
              </a:spcBef>
            </a:pPr>
            <a:endParaRPr lang="pt-BR" altLang="pt-BR" b="1">
              <a:solidFill>
                <a:srgbClr val="000000"/>
              </a:solidFill>
            </a:endParaRPr>
          </a:p>
        </p:txBody>
      </p:sp>
      <p:sp>
        <p:nvSpPr>
          <p:cNvPr id="604168" name="Text Box 8"/>
          <p:cNvSpPr txBox="1">
            <a:spLocks noChangeArrowheads="1"/>
          </p:cNvSpPr>
          <p:nvPr/>
        </p:nvSpPr>
        <p:spPr bwMode="auto">
          <a:xfrm>
            <a:off x="4284663" y="3933825"/>
            <a:ext cx="8636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fontAlgn="b" hangingPunct="1"/>
            <a:r>
              <a:rPr lang="pt-BR" altLang="pt-BR" b="1">
                <a:solidFill>
                  <a:srgbClr val="000000"/>
                </a:solidFill>
              </a:rPr>
              <a:t>58%</a:t>
            </a:r>
          </a:p>
          <a:p>
            <a:pPr eaLnBrk="1" hangingPunct="1">
              <a:spcBef>
                <a:spcPct val="50000"/>
              </a:spcBef>
            </a:pPr>
            <a:endParaRPr lang="pt-BR" altLang="pt-BR" b="1">
              <a:solidFill>
                <a:srgbClr val="000000"/>
              </a:solidFill>
            </a:endParaRPr>
          </a:p>
        </p:txBody>
      </p:sp>
      <p:sp>
        <p:nvSpPr>
          <p:cNvPr id="604169" name="Text Box 9"/>
          <p:cNvSpPr txBox="1">
            <a:spLocks noChangeArrowheads="1"/>
          </p:cNvSpPr>
          <p:nvPr/>
        </p:nvSpPr>
        <p:spPr bwMode="auto">
          <a:xfrm>
            <a:off x="5940425" y="4076700"/>
            <a:ext cx="8636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fontAlgn="b" hangingPunct="1"/>
            <a:r>
              <a:rPr lang="pt-BR" altLang="pt-BR" b="1">
                <a:solidFill>
                  <a:srgbClr val="000000"/>
                </a:solidFill>
              </a:rPr>
              <a:t>50%</a:t>
            </a:r>
          </a:p>
          <a:p>
            <a:pPr eaLnBrk="1" hangingPunct="1">
              <a:spcBef>
                <a:spcPct val="50000"/>
              </a:spcBef>
            </a:pPr>
            <a:endParaRPr lang="pt-BR" altLang="pt-BR" b="1">
              <a:solidFill>
                <a:srgbClr val="000000"/>
              </a:solidFill>
            </a:endParaRPr>
          </a:p>
        </p:txBody>
      </p:sp>
      <p:sp>
        <p:nvSpPr>
          <p:cNvPr id="604170" name="Text Box 10"/>
          <p:cNvSpPr txBox="1">
            <a:spLocks noChangeArrowheads="1"/>
          </p:cNvSpPr>
          <p:nvPr/>
        </p:nvSpPr>
        <p:spPr bwMode="auto">
          <a:xfrm>
            <a:off x="7885113" y="2720975"/>
            <a:ext cx="8636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fontAlgn="b" hangingPunct="1"/>
            <a:r>
              <a:rPr lang="pt-BR" altLang="pt-BR" b="1">
                <a:solidFill>
                  <a:srgbClr val="000000"/>
                </a:solidFill>
              </a:rPr>
              <a:t>40%</a:t>
            </a:r>
          </a:p>
          <a:p>
            <a:pPr eaLnBrk="1" hangingPunct="1">
              <a:spcBef>
                <a:spcPct val="50000"/>
              </a:spcBef>
            </a:pPr>
            <a:endParaRPr lang="pt-BR" altLang="pt-BR" b="1">
              <a:solidFill>
                <a:srgbClr val="000000"/>
              </a:solidFill>
            </a:endParaRPr>
          </a:p>
        </p:txBody>
      </p:sp>
      <p:sp>
        <p:nvSpPr>
          <p:cNvPr id="604171" name="Rectangle 11"/>
          <p:cNvSpPr>
            <a:spLocks noChangeArrowheads="1"/>
          </p:cNvSpPr>
          <p:nvPr/>
        </p:nvSpPr>
        <p:spPr bwMode="auto">
          <a:xfrm>
            <a:off x="539750" y="5805488"/>
            <a:ext cx="360363" cy="215900"/>
          </a:xfrm>
          <a:prstGeom prst="rect">
            <a:avLst/>
          </a:prstGeom>
          <a:solidFill>
            <a:srgbClr val="6699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04172" name="Rectangle 12"/>
          <p:cNvSpPr>
            <a:spLocks noChangeArrowheads="1"/>
          </p:cNvSpPr>
          <p:nvPr/>
        </p:nvSpPr>
        <p:spPr bwMode="auto">
          <a:xfrm>
            <a:off x="539750" y="6165850"/>
            <a:ext cx="360363" cy="215900"/>
          </a:xfrm>
          <a:prstGeom prst="rect">
            <a:avLst/>
          </a:prstGeom>
          <a:solidFill>
            <a:srgbClr val="9933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04173" name="Text Box 13"/>
          <p:cNvSpPr txBox="1">
            <a:spLocks noChangeArrowheads="1"/>
          </p:cNvSpPr>
          <p:nvPr/>
        </p:nvSpPr>
        <p:spPr bwMode="auto">
          <a:xfrm>
            <a:off x="971550" y="5734050"/>
            <a:ext cx="4105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altLang="pt-BR" b="1"/>
              <a:t>Número de embriões transferidos</a:t>
            </a:r>
          </a:p>
        </p:txBody>
      </p:sp>
      <p:sp>
        <p:nvSpPr>
          <p:cNvPr id="604174" name="Text Box 14"/>
          <p:cNvSpPr txBox="1">
            <a:spLocks noChangeArrowheads="1"/>
          </p:cNvSpPr>
          <p:nvPr/>
        </p:nvSpPr>
        <p:spPr bwMode="auto">
          <a:xfrm>
            <a:off x="971550" y="6086475"/>
            <a:ext cx="4105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altLang="pt-BR" b="1"/>
              <a:t>Prenhez</a:t>
            </a:r>
          </a:p>
        </p:txBody>
      </p:sp>
      <p:sp>
        <p:nvSpPr>
          <p:cNvPr id="604175" name="Rectangle 15"/>
          <p:cNvSpPr>
            <a:spLocks noChangeArrowheads="1"/>
          </p:cNvSpPr>
          <p:nvPr/>
        </p:nvSpPr>
        <p:spPr bwMode="auto">
          <a:xfrm>
            <a:off x="4284663" y="6446838"/>
            <a:ext cx="179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b="1"/>
              <a:t>Base de dados</a:t>
            </a:r>
          </a:p>
        </p:txBody>
      </p:sp>
      <p:pic>
        <p:nvPicPr>
          <p:cNvPr id="60417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6510360"/>
            <a:ext cx="2987675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3741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DACCD75-F6F9-4920-B243-9C3602DA0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42</a:t>
            </a:fld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97CA213-642A-4226-ADE0-B32E08EB1D72}"/>
              </a:ext>
            </a:extLst>
          </p:cNvPr>
          <p:cNvSpPr/>
          <p:nvPr/>
        </p:nvSpPr>
        <p:spPr>
          <a:xfrm>
            <a:off x="611560" y="548681"/>
            <a:ext cx="6246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Producción </a:t>
            </a:r>
            <a:r>
              <a:rPr lang="es-AR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Vitro</a:t>
            </a:r>
            <a:r>
              <a:rPr lang="es-A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embriones …nuevos avances..</a:t>
            </a:r>
            <a:br>
              <a:rPr lang="es-A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 algn="ctr"/>
            <a:r>
              <a:rPr lang="es-AR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Criopreservación</a:t>
            </a:r>
            <a:r>
              <a:rPr lang="es-A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por Direct Transfer - DT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6163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4" descr="curso+diversas 110">
            <a:extLst>
              <a:ext uri="{FF2B5EF4-FFF2-40B4-BE49-F238E27FC236}">
                <a16:creationId xmlns:a16="http://schemas.microsoft.com/office/drawing/2014/main" id="{91D18D08-4CA1-44B6-85BB-0C175D9457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0163" y="533400"/>
            <a:ext cx="6511925" cy="5127625"/>
          </a:xfr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Picture 4" descr="curso+diversas 120">
            <a:extLst>
              <a:ext uri="{FF2B5EF4-FFF2-40B4-BE49-F238E27FC236}">
                <a16:creationId xmlns:a16="http://schemas.microsoft.com/office/drawing/2014/main" id="{77E80E59-24CA-48EC-9E78-C32FCD641E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0163" y="533400"/>
            <a:ext cx="6727825" cy="5343525"/>
          </a:xfr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5">
            <a:extLst>
              <a:ext uri="{FF2B5EF4-FFF2-40B4-BE49-F238E27FC236}">
                <a16:creationId xmlns:a16="http://schemas.microsoft.com/office/drawing/2014/main" id="{F81E137F-9D1C-4D50-A038-3F4EEC14FC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351713" cy="7651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altLang="pt-BR" dirty="0" err="1"/>
              <a:t>seeding</a:t>
            </a:r>
            <a:endParaRPr lang="pt-BR" altLang="pt-BR" dirty="0"/>
          </a:p>
        </p:txBody>
      </p:sp>
      <p:pic>
        <p:nvPicPr>
          <p:cNvPr id="311299" name="Picture 4" descr="curso+diversas 127">
            <a:extLst>
              <a:ext uri="{FF2B5EF4-FFF2-40B4-BE49-F238E27FC236}">
                <a16:creationId xmlns:a16="http://schemas.microsoft.com/office/drawing/2014/main" id="{F16D7652-81D3-4D0D-8162-1B41E54161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1916113"/>
            <a:ext cx="4392612" cy="4465637"/>
          </a:xfr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4" descr="curso+diversas 128">
            <a:extLst>
              <a:ext uri="{FF2B5EF4-FFF2-40B4-BE49-F238E27FC236}">
                <a16:creationId xmlns:a16="http://schemas.microsoft.com/office/drawing/2014/main" id="{C0F405C7-88E5-410B-BF2B-76A04442AC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0163" y="533400"/>
            <a:ext cx="7088187" cy="5343525"/>
          </a:xfr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>
            <a:extLst>
              <a:ext uri="{FF2B5EF4-FFF2-40B4-BE49-F238E27FC236}">
                <a16:creationId xmlns:a16="http://schemas.microsoft.com/office/drawing/2014/main" id="{C7FD477D-953F-49D3-8C48-1EEDD273D7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6013" y="190500"/>
            <a:ext cx="6554787" cy="14351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altLang="pt-BR" dirty="0">
                <a:solidFill>
                  <a:srgbClr val="FFFF00"/>
                </a:solidFill>
              </a:rPr>
              <a:t> </a:t>
            </a:r>
            <a:r>
              <a:rPr lang="pt-BR" altLang="pt-BR" dirty="0" err="1">
                <a:solidFill>
                  <a:srgbClr val="FFFF00"/>
                </a:solidFill>
              </a:rPr>
              <a:t>Descongelación</a:t>
            </a:r>
            <a:r>
              <a:rPr lang="pt-BR" altLang="pt-BR" dirty="0">
                <a:solidFill>
                  <a:srgbClr val="FFFF00"/>
                </a:solidFill>
              </a:rPr>
              <a:t> DT </a:t>
            </a:r>
            <a:br>
              <a:rPr lang="pt-BR" altLang="pt-BR" dirty="0">
                <a:solidFill>
                  <a:srgbClr val="FFFF00"/>
                </a:solidFill>
              </a:rPr>
            </a:br>
            <a:r>
              <a:rPr lang="pt-BR" altLang="pt-BR" dirty="0">
                <a:solidFill>
                  <a:srgbClr val="FFFF00"/>
                </a:solidFill>
              </a:rPr>
              <a:t>(</a:t>
            </a:r>
            <a:r>
              <a:rPr lang="pt-BR" altLang="pt-BR" dirty="0" err="1">
                <a:solidFill>
                  <a:srgbClr val="FFFF00"/>
                </a:solidFill>
              </a:rPr>
              <a:t>Direct</a:t>
            </a:r>
            <a:r>
              <a:rPr lang="pt-BR" altLang="pt-BR" dirty="0">
                <a:solidFill>
                  <a:srgbClr val="FFFF00"/>
                </a:solidFill>
              </a:rPr>
              <a:t> </a:t>
            </a:r>
            <a:r>
              <a:rPr lang="pt-BR" altLang="pt-BR" dirty="0" err="1">
                <a:solidFill>
                  <a:srgbClr val="FFFF00"/>
                </a:solidFill>
              </a:rPr>
              <a:t>Transfer</a:t>
            </a:r>
            <a:r>
              <a:rPr lang="pt-BR" altLang="pt-BR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327683" name="Rectangle 3">
            <a:extLst>
              <a:ext uri="{FF2B5EF4-FFF2-40B4-BE49-F238E27FC236}">
                <a16:creationId xmlns:a16="http://schemas.microsoft.com/office/drawing/2014/main" id="{8BAD7ACB-08A3-4900-8FAF-4EAD5B8F25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908050"/>
            <a:ext cx="8502650" cy="4968875"/>
          </a:xfrm>
        </p:spPr>
        <p:txBody>
          <a:bodyPr/>
          <a:lstStyle/>
          <a:p>
            <a:pPr marL="0" indent="0" algn="ctr">
              <a:buNone/>
            </a:pPr>
            <a:r>
              <a:rPr lang="es-ES" altLang="pt-BR" dirty="0"/>
              <a:t> (Método Transferencia directa - DT)</a:t>
            </a:r>
            <a:br>
              <a:rPr lang="es-ES" altLang="pt-BR" dirty="0"/>
            </a:br>
            <a:r>
              <a:rPr lang="es-ES" altLang="pt-BR" dirty="0"/>
              <a:t>  </a:t>
            </a:r>
            <a:br>
              <a:rPr lang="es-ES" altLang="pt-BR" dirty="0"/>
            </a:br>
            <a:r>
              <a:rPr lang="es-ES" altLang="pt-BR" dirty="0"/>
              <a:t>    Retirar de la bombona de N2 dejar 15 segundos en el aire y sumergirse a una temperatura de 35 C durante 20 segundos.</a:t>
            </a:r>
            <a:br>
              <a:rPr lang="es-ES" altLang="pt-BR" dirty="0"/>
            </a:br>
            <a:r>
              <a:rPr lang="es-ES" altLang="pt-BR" dirty="0"/>
              <a:t>    Colocar el </a:t>
            </a:r>
            <a:r>
              <a:rPr lang="es-ES" altLang="pt-BR" dirty="0" err="1"/>
              <a:t>paillet</a:t>
            </a:r>
            <a:r>
              <a:rPr lang="es-ES" altLang="pt-BR" dirty="0"/>
              <a:t> con el embrión en un aplicador y transferir inmediatamente.</a:t>
            </a:r>
          </a:p>
        </p:txBody>
      </p:sp>
    </p:spTree>
    <p:extLst>
      <p:ext uri="{BB962C8B-B14F-4D97-AF65-F5344CB8AC3E}">
        <p14:creationId xmlns:p14="http://schemas.microsoft.com/office/powerpoint/2010/main" val="159475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>
            <a:extLst>
              <a:ext uri="{FF2B5EF4-FFF2-40B4-BE49-F238E27FC236}">
                <a16:creationId xmlns:a16="http://schemas.microsoft.com/office/drawing/2014/main" id="{A8AF8C8A-47E5-4613-A53E-4594CFC88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404664"/>
            <a:ext cx="6554788" cy="63341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pt-BR" dirty="0"/>
              <a:t>             </a:t>
            </a:r>
            <a:r>
              <a:rPr lang="en-US" altLang="pt-BR" dirty="0" err="1"/>
              <a:t>Descongelación</a:t>
            </a:r>
            <a:endParaRPr lang="en-US" altLang="pt-BR" dirty="0"/>
          </a:p>
        </p:txBody>
      </p:sp>
      <p:pic>
        <p:nvPicPr>
          <p:cNvPr id="319491" name="Picture 3" descr="curso+diversas 094">
            <a:extLst>
              <a:ext uri="{FF2B5EF4-FFF2-40B4-BE49-F238E27FC236}">
                <a16:creationId xmlns:a16="http://schemas.microsoft.com/office/drawing/2014/main" id="{878B19E6-104A-4EB6-B771-97B998194A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0163" y="1341438"/>
            <a:ext cx="6554787" cy="4895850"/>
          </a:xfr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>
            <a:extLst>
              <a:ext uri="{FF2B5EF4-FFF2-40B4-BE49-F238E27FC236}">
                <a16:creationId xmlns:a16="http://schemas.microsoft.com/office/drawing/2014/main" id="{6D064EB2-A7EC-49FA-BC32-C72BFBF75F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66838" y="188913"/>
            <a:ext cx="6554787" cy="62071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altLang="pt-BR" b="1" u="sng" dirty="0">
                <a:solidFill>
                  <a:srgbClr val="FFFF00"/>
                </a:solidFill>
              </a:rPr>
              <a:t>T.E.</a:t>
            </a:r>
            <a:endParaRPr lang="pt-BR" altLang="pt-BR" dirty="0">
              <a:solidFill>
                <a:srgbClr val="FFFF00"/>
              </a:solidFill>
            </a:endParaRPr>
          </a:p>
        </p:txBody>
      </p:sp>
      <p:graphicFrame>
        <p:nvGraphicFramePr>
          <p:cNvPr id="329731" name="Object 3">
            <a:extLst>
              <a:ext uri="{FF2B5EF4-FFF2-40B4-BE49-F238E27FC236}">
                <a16:creationId xmlns:a16="http://schemas.microsoft.com/office/drawing/2014/main" id="{403190CC-EBB9-4FCA-ACB8-92F5EF2A7E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2268538"/>
          <a:ext cx="8458200" cy="179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6" name="Imagem de bitmap" r:id="rId3" imgW="5971429" imgH="1267002" progId="Paint.Picture">
                  <p:embed/>
                </p:oleObj>
              </mc:Choice>
              <mc:Fallback>
                <p:oleObj name="Imagem de bitmap" r:id="rId3" imgW="5971429" imgH="1267002" progId="Paint.Picture">
                  <p:embed/>
                  <p:pic>
                    <p:nvPicPr>
                      <p:cNvPr id="329731" name="Object 3">
                        <a:extLst>
                          <a:ext uri="{FF2B5EF4-FFF2-40B4-BE49-F238E27FC236}">
                            <a16:creationId xmlns:a16="http://schemas.microsoft.com/office/drawing/2014/main" id="{403190CC-EBB9-4FCA-ACB8-92F5EF2A7E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68538"/>
                        <a:ext cx="8458200" cy="179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9732" name="Text Box 4">
            <a:extLst>
              <a:ext uri="{FF2B5EF4-FFF2-40B4-BE49-F238E27FC236}">
                <a16:creationId xmlns:a16="http://schemas.microsoft.com/office/drawing/2014/main" id="{5563EA17-79A9-46F9-B3AA-E6838EB52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7138" y="5715000"/>
            <a:ext cx="40481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0F496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>
                <a:solidFill>
                  <a:srgbClr val="0F496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0F496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>
                <a:solidFill>
                  <a:schemeClr val="tx1"/>
                </a:solidFill>
                <a:latin typeface="Times New Roman" panose="02020603050405020304" pitchFamily="18" charset="0"/>
              </a:rPr>
              <a:t>Deposição   no corno ipsilateral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>
                <a:solidFill>
                  <a:schemeClr val="tx1"/>
                </a:solidFill>
                <a:latin typeface="Times New Roman" panose="02020603050405020304" pitchFamily="18" charset="0"/>
              </a:rPr>
              <a:t>ao ovário com corpo lúteo</a:t>
            </a:r>
          </a:p>
        </p:txBody>
      </p:sp>
      <p:sp>
        <p:nvSpPr>
          <p:cNvPr id="329733" name="Text Box 5">
            <a:extLst>
              <a:ext uri="{FF2B5EF4-FFF2-40B4-BE49-F238E27FC236}">
                <a16:creationId xmlns:a16="http://schemas.microsoft.com/office/drawing/2014/main" id="{0EDD4DD0-0840-49D9-B1A9-31F9755AC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537075"/>
            <a:ext cx="8677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0F496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>
                <a:solidFill>
                  <a:srgbClr val="0F496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0F496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-ES" altLang="pt-BR" sz="2400">
                <a:solidFill>
                  <a:schemeClr val="tx1"/>
                </a:solidFill>
                <a:latin typeface="Times New Roman" panose="02020603050405020304" pitchFamily="18" charset="0"/>
              </a:rPr>
              <a:t>Contención, anestesia epidural, asepsia de la región perineal y vulvar</a:t>
            </a:r>
            <a:endParaRPr lang="pt-BR" altLang="pt-BR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>
            <a:extLst>
              <a:ext uri="{FF2B5EF4-FFF2-40B4-BE49-F238E27FC236}">
                <a16:creationId xmlns:a16="http://schemas.microsoft.com/office/drawing/2014/main" id="{4C7E3112-5578-411C-896D-EB53E5A24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33375"/>
            <a:ext cx="66294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9056" tIns="34529" rIns="69056" bIns="34529"/>
          <a:lstStyle/>
          <a:p>
            <a:pPr marL="257175" indent="-257175" algn="ctr" eaLnBrk="1" fontAlgn="auto" hangingPunct="1">
              <a:lnSpc>
                <a:spcPct val="75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90000"/>
              <a:defRPr/>
            </a:pPr>
            <a:r>
              <a:rPr lang="pt-BR" sz="3000" b="1" i="1" u="sng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Origen</a:t>
            </a:r>
            <a:r>
              <a:rPr lang="pt-BR" sz="3000" b="1" i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de </a:t>
            </a:r>
            <a:r>
              <a:rPr lang="pt-BR" sz="3000" b="1" i="1" u="sng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Mejoramiento</a:t>
            </a:r>
            <a:r>
              <a:rPr lang="pt-BR" sz="3000" b="1" i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</a:p>
          <a:p>
            <a:pPr marL="257175" indent="-257175" algn="ctr" eaLnBrk="1" fontAlgn="auto" hangingPunct="1">
              <a:lnSpc>
                <a:spcPct val="75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90000"/>
              <a:defRPr/>
            </a:pPr>
            <a:r>
              <a:rPr lang="pt-BR" sz="3000" b="1" i="1" u="sng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En</a:t>
            </a:r>
            <a:r>
              <a:rPr lang="pt-BR" sz="3000" b="1" i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pt-BR" sz="3000" b="1" i="1" u="sng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los</a:t>
            </a:r>
            <a:r>
              <a:rPr lang="pt-BR" sz="3000" b="1" i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pt-BR" sz="3000" b="1" i="1" u="sng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hatos</a:t>
            </a:r>
            <a:r>
              <a:rPr lang="pt-BR" sz="3000" b="1" i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ganaderos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0BA5B26E-9B3B-4C5F-86BB-2A78EA9E55FC}"/>
              </a:ext>
            </a:extLst>
          </p:cNvPr>
          <p:cNvGrpSpPr>
            <a:grpSpLocks/>
          </p:cNvGrpSpPr>
          <p:nvPr/>
        </p:nvGrpSpPr>
        <p:grpSpPr bwMode="auto">
          <a:xfrm>
            <a:off x="1500188" y="3589338"/>
            <a:ext cx="998537" cy="573087"/>
            <a:chOff x="672" y="2294"/>
            <a:chExt cx="839" cy="482"/>
          </a:xfrm>
        </p:grpSpPr>
        <p:sp>
          <p:nvSpPr>
            <p:cNvPr id="721924" name="Rectangle 4">
              <a:extLst>
                <a:ext uri="{FF2B5EF4-FFF2-40B4-BE49-F238E27FC236}">
                  <a16:creationId xmlns:a16="http://schemas.microsoft.com/office/drawing/2014/main" id="{52FF44B4-6B18-4CEF-942D-4A52D19B7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294"/>
              <a:ext cx="839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400" b="1" i="1" dirty="0" err="1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Hijo</a:t>
              </a:r>
              <a:r>
                <a:rPr lang="pt-BR" sz="2400" b="1" i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 (a)</a:t>
              </a:r>
              <a:endParaRPr lang="pt-BR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21925" name="Rectangle 5">
              <a:extLst>
                <a:ext uri="{FF2B5EF4-FFF2-40B4-BE49-F238E27FC236}">
                  <a16:creationId xmlns:a16="http://schemas.microsoft.com/office/drawing/2014/main" id="{20765B3B-2DD9-4996-AED1-584ADFDB3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" y="2542"/>
              <a:ext cx="583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i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(100%)</a:t>
              </a:r>
            </a:p>
          </p:txBody>
        </p:sp>
      </p:grpSp>
      <p:grpSp>
        <p:nvGrpSpPr>
          <p:cNvPr id="3" name="Group 6">
            <a:extLst>
              <a:ext uri="{FF2B5EF4-FFF2-40B4-BE49-F238E27FC236}">
                <a16:creationId xmlns:a16="http://schemas.microsoft.com/office/drawing/2014/main" id="{0DF59CF3-C436-4DC1-AA6F-D237ACAE102F}"/>
              </a:ext>
            </a:extLst>
          </p:cNvPr>
          <p:cNvGrpSpPr>
            <a:grpSpLocks/>
          </p:cNvGrpSpPr>
          <p:nvPr/>
        </p:nvGrpSpPr>
        <p:grpSpPr bwMode="auto">
          <a:xfrm>
            <a:off x="3478213" y="2874963"/>
            <a:ext cx="830262" cy="2163762"/>
            <a:chOff x="2333" y="1695"/>
            <a:chExt cx="697" cy="1817"/>
          </a:xfrm>
        </p:grpSpPr>
        <p:sp>
          <p:nvSpPr>
            <p:cNvPr id="721927" name="Rectangle 7">
              <a:extLst>
                <a:ext uri="{FF2B5EF4-FFF2-40B4-BE49-F238E27FC236}">
                  <a16:creationId xmlns:a16="http://schemas.microsoft.com/office/drawing/2014/main" id="{89218DC3-7DEC-4D74-947B-711AA110B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7" y="1695"/>
              <a:ext cx="493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400" b="1" i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Toro</a:t>
              </a:r>
              <a:endParaRPr lang="pt-BR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21928" name="Rectangle 8">
              <a:extLst>
                <a:ext uri="{FF2B5EF4-FFF2-40B4-BE49-F238E27FC236}">
                  <a16:creationId xmlns:a16="http://schemas.microsoft.com/office/drawing/2014/main" id="{645004C4-2E50-4FB7-838D-BA4C252C51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3" y="1955"/>
              <a:ext cx="646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400" b="1" i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(76%)</a:t>
              </a:r>
              <a:endParaRPr lang="pt-BR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21929" name="Rectangle 9">
              <a:extLst>
                <a:ext uri="{FF2B5EF4-FFF2-40B4-BE49-F238E27FC236}">
                  <a16:creationId xmlns:a16="http://schemas.microsoft.com/office/drawing/2014/main" id="{E47E7040-AFF5-44EB-84D2-0716F8F38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6" y="2947"/>
              <a:ext cx="516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400" b="1" i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Vaca</a:t>
              </a:r>
            </a:p>
          </p:txBody>
        </p:sp>
        <p:sp>
          <p:nvSpPr>
            <p:cNvPr id="721930" name="Rectangle 10">
              <a:extLst>
                <a:ext uri="{FF2B5EF4-FFF2-40B4-BE49-F238E27FC236}">
                  <a16:creationId xmlns:a16="http://schemas.microsoft.com/office/drawing/2014/main" id="{2E8A9939-2022-4087-8562-B34E9C5BEF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4" y="3201"/>
              <a:ext cx="646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400" b="1" i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(24%)</a:t>
              </a:r>
            </a:p>
          </p:txBody>
        </p:sp>
      </p:grpSp>
      <p:grpSp>
        <p:nvGrpSpPr>
          <p:cNvPr id="4" name="Group 11">
            <a:extLst>
              <a:ext uri="{FF2B5EF4-FFF2-40B4-BE49-F238E27FC236}">
                <a16:creationId xmlns:a16="http://schemas.microsoft.com/office/drawing/2014/main" id="{78D8C415-2F09-4E97-94D0-C86E451A4D11}"/>
              </a:ext>
            </a:extLst>
          </p:cNvPr>
          <p:cNvGrpSpPr>
            <a:grpSpLocks/>
          </p:cNvGrpSpPr>
          <p:nvPr/>
        </p:nvGrpSpPr>
        <p:grpSpPr bwMode="auto">
          <a:xfrm>
            <a:off x="5729288" y="2457450"/>
            <a:ext cx="1946275" cy="3113088"/>
            <a:chOff x="3969" y="1296"/>
            <a:chExt cx="1635" cy="2615"/>
          </a:xfrm>
        </p:grpSpPr>
        <p:sp>
          <p:nvSpPr>
            <p:cNvPr id="721932" name="Rectangle 12">
              <a:extLst>
                <a:ext uri="{FF2B5EF4-FFF2-40B4-BE49-F238E27FC236}">
                  <a16:creationId xmlns:a16="http://schemas.microsoft.com/office/drawing/2014/main" id="{5FED4E33-7A0A-4BE7-8066-152330F90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4" y="3602"/>
              <a:ext cx="516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400" b="1" i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(6%)</a:t>
              </a:r>
            </a:p>
          </p:txBody>
        </p:sp>
        <p:sp>
          <p:nvSpPr>
            <p:cNvPr id="721933" name="Rectangle 13">
              <a:extLst>
                <a:ext uri="{FF2B5EF4-FFF2-40B4-BE49-F238E27FC236}">
                  <a16:creationId xmlns:a16="http://schemas.microsoft.com/office/drawing/2014/main" id="{918415A1-4C3D-445A-97B2-1CBAC4F54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1296"/>
              <a:ext cx="1491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400" b="1" i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Toro (</a:t>
              </a:r>
              <a:r>
                <a:rPr lang="pt-BR" sz="2400" b="1" i="1" dirty="0" err="1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Abuelo</a:t>
              </a:r>
              <a:r>
                <a:rPr lang="pt-BR" sz="2400" b="1" i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21934" name="Rectangle 14">
              <a:extLst>
                <a:ext uri="{FF2B5EF4-FFF2-40B4-BE49-F238E27FC236}">
                  <a16:creationId xmlns:a16="http://schemas.microsoft.com/office/drawing/2014/main" id="{0FE00641-6023-4D2D-8052-EB7FAD803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2" y="1545"/>
              <a:ext cx="644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400" b="1" i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(43%)</a:t>
              </a:r>
            </a:p>
          </p:txBody>
        </p:sp>
        <p:sp>
          <p:nvSpPr>
            <p:cNvPr id="721935" name="Rectangle 15">
              <a:extLst>
                <a:ext uri="{FF2B5EF4-FFF2-40B4-BE49-F238E27FC236}">
                  <a16:creationId xmlns:a16="http://schemas.microsoft.com/office/drawing/2014/main" id="{129498EB-3079-455D-9B89-283D3C07C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4" y="2029"/>
              <a:ext cx="1515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400" b="1" i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Vaca (</a:t>
              </a:r>
              <a:r>
                <a:rPr lang="pt-BR" sz="2400" b="1" i="1" dirty="0" err="1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Abuela</a:t>
              </a:r>
              <a:r>
                <a:rPr lang="pt-BR" sz="2400" b="1" i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21936" name="Rectangle 16">
              <a:extLst>
                <a:ext uri="{FF2B5EF4-FFF2-40B4-BE49-F238E27FC236}">
                  <a16:creationId xmlns:a16="http://schemas.microsoft.com/office/drawing/2014/main" id="{E63C57E1-D0AF-4199-88E8-E6EE7F312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2" y="2253"/>
              <a:ext cx="644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400" b="1" i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(33%)</a:t>
              </a:r>
              <a:endParaRPr lang="pt-BR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21937" name="Rectangle 17">
              <a:extLst>
                <a:ext uri="{FF2B5EF4-FFF2-40B4-BE49-F238E27FC236}">
                  <a16:creationId xmlns:a16="http://schemas.microsoft.com/office/drawing/2014/main" id="{B8D38271-6006-4644-A99F-1E4D0928F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2736"/>
              <a:ext cx="1635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400" b="1" i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Touro (</a:t>
              </a:r>
              <a:r>
                <a:rPr lang="pt-BR" sz="2400" b="1" i="1" dirty="0" err="1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Abuelo</a:t>
              </a:r>
              <a:r>
                <a:rPr lang="pt-BR" sz="2400" b="1" i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21938" name="Rectangle 18">
              <a:extLst>
                <a:ext uri="{FF2B5EF4-FFF2-40B4-BE49-F238E27FC236}">
                  <a16:creationId xmlns:a16="http://schemas.microsoft.com/office/drawing/2014/main" id="{F990546D-8FDB-40DE-8420-EA4C0E574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2" y="2954"/>
              <a:ext cx="644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400" b="1" i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(18%)</a:t>
              </a:r>
            </a:p>
          </p:txBody>
        </p:sp>
        <p:sp>
          <p:nvSpPr>
            <p:cNvPr id="721939" name="Rectangle 19">
              <a:extLst>
                <a:ext uri="{FF2B5EF4-FFF2-40B4-BE49-F238E27FC236}">
                  <a16:creationId xmlns:a16="http://schemas.microsoft.com/office/drawing/2014/main" id="{68D447F1-E17C-4596-88D0-ECDD113DAB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4" y="3348"/>
              <a:ext cx="1515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400" b="1" i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Vaca (</a:t>
              </a:r>
              <a:r>
                <a:rPr lang="pt-BR" sz="2400" b="1" i="1" dirty="0" err="1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Abuela</a:t>
              </a:r>
              <a:r>
                <a:rPr lang="pt-BR" sz="2400" b="1" i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)</a:t>
              </a:r>
            </a:p>
          </p:txBody>
        </p:sp>
      </p:grpSp>
      <p:grpSp>
        <p:nvGrpSpPr>
          <p:cNvPr id="5" name="Group 20">
            <a:extLst>
              <a:ext uri="{FF2B5EF4-FFF2-40B4-BE49-F238E27FC236}">
                <a16:creationId xmlns:a16="http://schemas.microsoft.com/office/drawing/2014/main" id="{C69D0D97-E759-4391-A053-BA84770AF0F8}"/>
              </a:ext>
            </a:extLst>
          </p:cNvPr>
          <p:cNvGrpSpPr>
            <a:grpSpLocks/>
          </p:cNvGrpSpPr>
          <p:nvPr/>
        </p:nvGrpSpPr>
        <p:grpSpPr bwMode="auto">
          <a:xfrm>
            <a:off x="2528888" y="3257550"/>
            <a:ext cx="1008062" cy="1395413"/>
            <a:chOff x="1427" y="1994"/>
            <a:chExt cx="846" cy="1172"/>
          </a:xfrm>
        </p:grpSpPr>
        <p:sp>
          <p:nvSpPr>
            <p:cNvPr id="45068" name="Line 21">
              <a:extLst>
                <a:ext uri="{FF2B5EF4-FFF2-40B4-BE49-F238E27FC236}">
                  <a16:creationId xmlns:a16="http://schemas.microsoft.com/office/drawing/2014/main" id="{4E89FEA9-4BB0-4AC4-90BB-93E6E3EF73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7" y="1994"/>
              <a:ext cx="786" cy="54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5069" name="Line 22">
              <a:extLst>
                <a:ext uri="{FF2B5EF4-FFF2-40B4-BE49-F238E27FC236}">
                  <a16:creationId xmlns:a16="http://schemas.microsoft.com/office/drawing/2014/main" id="{1748716F-5A35-438A-8077-48D9F0B5CA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7" y="2567"/>
              <a:ext cx="846" cy="59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23">
            <a:extLst>
              <a:ext uri="{FF2B5EF4-FFF2-40B4-BE49-F238E27FC236}">
                <a16:creationId xmlns:a16="http://schemas.microsoft.com/office/drawing/2014/main" id="{E36C8468-6B7F-4261-A4C2-C760523EEB8E}"/>
              </a:ext>
            </a:extLst>
          </p:cNvPr>
          <p:cNvGrpSpPr>
            <a:grpSpLocks/>
          </p:cNvGrpSpPr>
          <p:nvPr/>
        </p:nvGrpSpPr>
        <p:grpSpPr bwMode="auto">
          <a:xfrm>
            <a:off x="4357688" y="2686050"/>
            <a:ext cx="1150937" cy="2389188"/>
            <a:chOff x="2957" y="1485"/>
            <a:chExt cx="967" cy="2006"/>
          </a:xfrm>
        </p:grpSpPr>
        <p:sp>
          <p:nvSpPr>
            <p:cNvPr id="45064" name="Line 24">
              <a:extLst>
                <a:ext uri="{FF2B5EF4-FFF2-40B4-BE49-F238E27FC236}">
                  <a16:creationId xmlns:a16="http://schemas.microsoft.com/office/drawing/2014/main" id="{081246CA-087D-4DF9-A65A-FC6A530330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57" y="1485"/>
              <a:ext cx="967" cy="29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5065" name="Line 25">
              <a:extLst>
                <a:ext uri="{FF2B5EF4-FFF2-40B4-BE49-F238E27FC236}">
                  <a16:creationId xmlns:a16="http://schemas.microsoft.com/office/drawing/2014/main" id="{0DD6F4B1-4CDB-4BC3-A83B-BF5FF8763B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7" y="1830"/>
              <a:ext cx="967" cy="30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5066" name="Line 26">
              <a:extLst>
                <a:ext uri="{FF2B5EF4-FFF2-40B4-BE49-F238E27FC236}">
                  <a16:creationId xmlns:a16="http://schemas.microsoft.com/office/drawing/2014/main" id="{6E534644-32BC-4863-8055-0DE600967F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57" y="2905"/>
              <a:ext cx="967" cy="24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5067" name="Line 27">
              <a:extLst>
                <a:ext uri="{FF2B5EF4-FFF2-40B4-BE49-F238E27FC236}">
                  <a16:creationId xmlns:a16="http://schemas.microsoft.com/office/drawing/2014/main" id="{CEFF6E7C-FD2D-49FF-A29E-283F6E7A53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7" y="3191"/>
              <a:ext cx="967" cy="30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2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72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2" grpId="0" build="p" autoUpdateAnimBg="0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4" descr="1692_09">
            <a:extLst>
              <a:ext uri="{FF2B5EF4-FFF2-40B4-BE49-F238E27FC236}">
                <a16:creationId xmlns:a16="http://schemas.microsoft.com/office/drawing/2014/main" id="{379E241D-E89D-4D70-9E71-7645B80D23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620713"/>
            <a:ext cx="8353425" cy="5040312"/>
          </a:xfr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64EE57-8927-4A14-91DA-59640DFE1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8431088" cy="6093296"/>
          </a:xfrm>
        </p:spPr>
        <p:txBody>
          <a:bodyPr/>
          <a:lstStyle/>
          <a:p>
            <a:r>
              <a:rPr lang="pt-BR" dirty="0"/>
              <a:t>Resultados.......</a:t>
            </a:r>
            <a:br>
              <a:rPr lang="pt-BR" dirty="0"/>
            </a:br>
            <a:br>
              <a:rPr lang="pt-BR" dirty="0"/>
            </a:br>
            <a:r>
              <a:rPr lang="pt-BR" dirty="0">
                <a:solidFill>
                  <a:srgbClr val="FF0000"/>
                </a:solidFill>
              </a:rPr>
              <a:t>Brasil.........</a:t>
            </a:r>
            <a:r>
              <a:rPr lang="pt-BR" dirty="0"/>
              <a:t>678 Tes.....258 + ( 38 % )</a:t>
            </a:r>
            <a:br>
              <a:rPr lang="pt-BR" dirty="0"/>
            </a:br>
            <a:br>
              <a:rPr lang="pt-BR" dirty="0"/>
            </a:br>
            <a:r>
              <a:rPr lang="pt-BR" dirty="0">
                <a:solidFill>
                  <a:srgbClr val="FF0000"/>
                </a:solidFill>
              </a:rPr>
              <a:t>Panama</a:t>
            </a:r>
            <a:r>
              <a:rPr lang="pt-BR" dirty="0"/>
              <a:t>....no </a:t>
            </a:r>
            <a:r>
              <a:rPr lang="pt-BR" dirty="0" err="1"/>
              <a:t>tenemos</a:t>
            </a:r>
            <a:r>
              <a:rPr lang="pt-BR" dirty="0"/>
              <a:t> resultados......pero....estamos </a:t>
            </a:r>
            <a:r>
              <a:rPr lang="pt-BR" dirty="0" err="1"/>
              <a:t>en</a:t>
            </a:r>
            <a:r>
              <a:rPr lang="pt-BR" dirty="0"/>
              <a:t>    </a:t>
            </a:r>
            <a:r>
              <a:rPr lang="pt-BR" dirty="0" err="1"/>
              <a:t>esto</a:t>
            </a:r>
            <a:r>
              <a:rPr lang="pt-BR" dirty="0"/>
              <a:t>........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23A23F3-492E-49C0-90A3-A281D19A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8022715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64EE57-8927-4A14-91DA-59640DFE1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8431088" cy="6093296"/>
          </a:xfrm>
        </p:spPr>
        <p:txBody>
          <a:bodyPr/>
          <a:lstStyle/>
          <a:p>
            <a:r>
              <a:rPr lang="pt-BR" dirty="0" err="1"/>
              <a:t>Proyecto</a:t>
            </a:r>
            <a:r>
              <a:rPr lang="pt-BR" dirty="0"/>
              <a:t> de </a:t>
            </a:r>
            <a:r>
              <a:rPr lang="pt-BR" dirty="0" err="1"/>
              <a:t>Congelacción</a:t>
            </a:r>
            <a:r>
              <a:rPr lang="pt-BR" dirty="0"/>
              <a:t> de Embriones </a:t>
            </a:r>
            <a:r>
              <a:rPr lang="pt-BR" dirty="0" err="1"/>
              <a:t>fiv</a:t>
            </a:r>
            <a:r>
              <a:rPr lang="pt-BR" dirty="0"/>
              <a:t> , por </a:t>
            </a:r>
            <a:r>
              <a:rPr lang="pt-BR" dirty="0" err="1"/>
              <a:t>la</a:t>
            </a:r>
            <a:r>
              <a:rPr lang="pt-BR" dirty="0"/>
              <a:t> técnica de direct </a:t>
            </a:r>
            <a:r>
              <a:rPr lang="pt-BR" dirty="0" err="1"/>
              <a:t>transfer</a:t>
            </a:r>
            <a:r>
              <a:rPr lang="pt-BR" dirty="0"/>
              <a:t> .</a:t>
            </a:r>
            <a:br>
              <a:rPr lang="pt-BR" dirty="0"/>
            </a:br>
            <a:br>
              <a:rPr lang="pt-BR" dirty="0"/>
            </a:br>
            <a:r>
              <a:rPr lang="pt-BR" dirty="0" err="1"/>
              <a:t>Senacyt</a:t>
            </a:r>
            <a:r>
              <a:rPr lang="pt-BR" dirty="0"/>
              <a:t> , Oteima , Gertec Embriones </a:t>
            </a:r>
            <a:r>
              <a:rPr lang="pt-BR" dirty="0" err="1"/>
              <a:t>cigra</a:t>
            </a:r>
            <a:r>
              <a:rPr lang="pt-BR" dirty="0"/>
              <a:t> y ganaderos </a:t>
            </a:r>
            <a:r>
              <a:rPr lang="pt-BR" dirty="0" err="1"/>
              <a:t>asociados</a:t>
            </a:r>
            <a:r>
              <a:rPr lang="pt-BR" dirty="0"/>
              <a:t>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el</a:t>
            </a:r>
            <a:br>
              <a:rPr lang="pt-BR" dirty="0"/>
            </a:br>
            <a:r>
              <a:rPr lang="pt-BR" dirty="0" err="1"/>
              <a:t>proyecto</a:t>
            </a:r>
            <a:r>
              <a:rPr lang="pt-BR" dirty="0"/>
              <a:t>...</a:t>
            </a:r>
            <a:br>
              <a:rPr lang="pt-BR" dirty="0"/>
            </a:br>
            <a:br>
              <a:rPr lang="pt-BR" dirty="0"/>
            </a:br>
            <a:r>
              <a:rPr lang="pt-BR" dirty="0"/>
              <a:t>Inicio – agosto de 2019</a:t>
            </a:r>
            <a:br>
              <a:rPr lang="pt-BR" dirty="0"/>
            </a:br>
            <a:r>
              <a:rPr lang="pt-BR" dirty="0"/>
              <a:t>termino – abril de 2020 .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23A23F3-492E-49C0-90A3-A281D19A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10BC7-047C-4A70-AC67-8176EA1757F1}" type="slidenum">
              <a:rPr lang="pt-BR" smtClean="0"/>
              <a:pPr>
                <a:defRPr/>
              </a:pPr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5229468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12F9CB-A1A0-4043-A103-F6A4B94B69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71009" y="8467"/>
            <a:ext cx="28575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DBE6588-EE16-4389-857C-86A156D49E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581127" y="91545"/>
            <a:ext cx="4560491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7FD48D2-B0A7-413D-B947-AA55AC1296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426868" y="228600"/>
            <a:ext cx="371475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BE668D0-D906-4EEE-B32F-8C028624B8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01877" y="32278"/>
            <a:ext cx="3639742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DE67A3-B8F6-4CFD-A8E0-D15200F23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884069" y="609601"/>
            <a:ext cx="325754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62362DE-7747-4D8B-99FA-8E36F0B15F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 descr="Uma imagem contendo grama, vaca, animal, mamífero&#10;&#10;Descrição gerada automaticamente">
            <a:extLst>
              <a:ext uri="{FF2B5EF4-FFF2-40B4-BE49-F238E27FC236}">
                <a16:creationId xmlns:a16="http://schemas.microsoft.com/office/drawing/2014/main" id="{B1C0B942-2927-4969-87F6-4CE2FC6E5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333" y="114672"/>
            <a:ext cx="4989739" cy="4348353"/>
          </a:xfrm>
          <a:prstGeom prst="rect">
            <a:avLst/>
          </a:prstGeom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5123E6E-F713-4254-A6BF-358CC8EC6C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F690FE0-5412-4598-8AD6-769BB36E2C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4850BB6-6709-408E-BEFD-24DC5E3C29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A03B410-983E-40D8-A4EA-2BB747CB00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2B92421-6A58-4A51-AB7D-B97EA85E30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D092B0B-C6FB-4CDC-ABE8-5C817CAC69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BBC32196-EDA6-488C-9236-0649006ACBFE}"/>
              </a:ext>
            </a:extLst>
          </p:cNvPr>
          <p:cNvSpPr txBox="1"/>
          <p:nvPr/>
        </p:nvSpPr>
        <p:spPr>
          <a:xfrm>
            <a:off x="1617723" y="3683001"/>
            <a:ext cx="5249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MUCHAS GRACIAS</a:t>
            </a:r>
          </a:p>
        </p:txBody>
      </p:sp>
      <p:pic>
        <p:nvPicPr>
          <p:cNvPr id="18" name="Imagem 17" descr="Uma imagem contendo objeto&#10;&#10;Descrição gerada automaticamente">
            <a:extLst>
              <a:ext uri="{FF2B5EF4-FFF2-40B4-BE49-F238E27FC236}">
                <a16:creationId xmlns:a16="http://schemas.microsoft.com/office/drawing/2014/main" id="{97173AB1-7BAB-405E-B03D-A9086F1BD3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5562601"/>
            <a:ext cx="3667783" cy="8907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5DB7B9C8-AB4E-4AFC-94B1-789CD1C8BB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517" y="4810105"/>
            <a:ext cx="2418084" cy="1879236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C4D650EB-3523-49F2-8E05-FDE52241A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0" y="4849296"/>
            <a:ext cx="2418084" cy="18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9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2946" name="Object 2">
            <a:extLst>
              <a:ext uri="{FF2B5EF4-FFF2-40B4-BE49-F238E27FC236}">
                <a16:creationId xmlns:a16="http://schemas.microsoft.com/office/drawing/2014/main" id="{ACB13522-2E6A-49AB-8004-F884081AD9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-315913"/>
          <a:ext cx="10056813" cy="735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0" name="CorelPhotoPaint.Image.7" r:id="rId3" imgW="5437183" imgH="3827972" progId="CorelPhotoPaint.Image.7">
                  <p:embed/>
                </p:oleObj>
              </mc:Choice>
              <mc:Fallback>
                <p:oleObj name="CorelPhotoPaint.Image.7" r:id="rId3" imgW="5437183" imgH="3827972" progId="CorelPhotoPaint.Image.7">
                  <p:embed/>
                  <p:pic>
                    <p:nvPicPr>
                      <p:cNvPr id="722946" name="Object 2">
                        <a:extLst>
                          <a:ext uri="{FF2B5EF4-FFF2-40B4-BE49-F238E27FC236}">
                            <a16:creationId xmlns:a16="http://schemas.microsoft.com/office/drawing/2014/main" id="{ACB13522-2E6A-49AB-8004-F884081AD9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315913"/>
                        <a:ext cx="10056813" cy="735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2947" name="Text Box 3">
            <a:extLst>
              <a:ext uri="{FF2B5EF4-FFF2-40B4-BE49-F238E27FC236}">
                <a16:creationId xmlns:a16="http://schemas.microsoft.com/office/drawing/2014/main" id="{271E9D4B-2296-4BF4-A8E3-5B2754045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248400"/>
            <a:ext cx="43434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PTA</a:t>
            </a:r>
            <a:r>
              <a:rPr lang="pt-BR" sz="2800" b="1" i="1" baseline="-25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</a:t>
            </a:r>
            <a:r>
              <a:rPr lang="pt-BR" sz="28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= 348 kg  REL = 0,87</a:t>
            </a:r>
            <a:endParaRPr lang="pt-BR" sz="24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722948" name="Text Box 4">
            <a:extLst>
              <a:ext uri="{FF2B5EF4-FFF2-40B4-BE49-F238E27FC236}">
                <a16:creationId xmlns:a16="http://schemas.microsoft.com/office/drawing/2014/main" id="{67A2EE22-CB9D-487D-B720-E00FC629C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0"/>
            <a:ext cx="19050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TORO A</a:t>
            </a:r>
            <a:endParaRPr lang="pt-BR" sz="24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mproviso">
            <a:extLst>
              <a:ext uri="{FF2B5EF4-FFF2-40B4-BE49-F238E27FC236}">
                <a16:creationId xmlns:a16="http://schemas.microsoft.com/office/drawing/2014/main" id="{F2EEE538-7B37-4F6B-B780-43B591518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02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3971" name="Text Box 3">
            <a:extLst>
              <a:ext uri="{FF2B5EF4-FFF2-40B4-BE49-F238E27FC236}">
                <a16:creationId xmlns:a16="http://schemas.microsoft.com/office/drawing/2014/main" id="{C5A13A49-8BA0-4570-BD51-60154B4B9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8325" y="6086475"/>
            <a:ext cx="4060825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PTA</a:t>
            </a:r>
            <a:r>
              <a:rPr lang="pt-BR" sz="2800" b="1" baseline="-25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 </a:t>
            </a:r>
            <a:r>
              <a:rPr lang="pt-BR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= -289  REL = 0,77</a:t>
            </a:r>
            <a:endParaRPr lang="pt-BR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723972" name="Text Box 4">
            <a:extLst>
              <a:ext uri="{FF2B5EF4-FFF2-40B4-BE49-F238E27FC236}">
                <a16:creationId xmlns:a16="http://schemas.microsoft.com/office/drawing/2014/main" id="{6C6E8987-DF21-4034-97D0-2454AA54F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0"/>
            <a:ext cx="18288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TORO B</a:t>
            </a:r>
            <a:endParaRPr lang="pt-BR" sz="24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>
            <a:extLst>
              <a:ext uri="{FF2B5EF4-FFF2-40B4-BE49-F238E27FC236}">
                <a16:creationId xmlns:a16="http://schemas.microsoft.com/office/drawing/2014/main" id="{060A4946-ADC8-4088-86FB-9406E069A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0" y="0"/>
            <a:ext cx="6629400" cy="1557338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ctr" eaLnBrk="1" fontAlgn="auto" hangingPunct="1">
              <a:lnSpc>
                <a:spcPct val="95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pt-BR" sz="4400" b="1" i="1" u="sng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Desventaja</a:t>
            </a:r>
            <a:r>
              <a:rPr lang="pt-BR" sz="4400" b="1" i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por utilizar  Toro equivocado</a:t>
            </a:r>
            <a:endParaRPr lang="pt-BR" sz="4400" b="1" i="1" u="sng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24995" name="Rectangle 3">
            <a:extLst>
              <a:ext uri="{FF2B5EF4-FFF2-40B4-BE49-F238E27FC236}">
                <a16:creationId xmlns:a16="http://schemas.microsoft.com/office/drawing/2014/main" id="{02F143FD-1079-47B0-ADD1-412C2E15C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572000"/>
            <a:ext cx="5791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ctr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es-ES" sz="32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DIFERENCIA ESPERADA</a:t>
            </a:r>
          </a:p>
          <a:p>
            <a:pPr marL="342900" indent="-342900" algn="ctr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es-ES" sz="32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 LA PROGENIE (PERDIDA</a:t>
            </a:r>
            <a:r>
              <a:rPr lang="pt-BR" sz="32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</a:p>
        </p:txBody>
      </p:sp>
      <p:sp>
        <p:nvSpPr>
          <p:cNvPr id="724996" name="Rectangle 4">
            <a:extLst>
              <a:ext uri="{FF2B5EF4-FFF2-40B4-BE49-F238E27FC236}">
                <a16:creationId xmlns:a16="http://schemas.microsoft.com/office/drawing/2014/main" id="{EF0672E4-F7A4-44AA-A004-F99339E3E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619625"/>
            <a:ext cx="121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ctr" eaLnBrk="1" fontAlgn="auto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pt-BR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=</a:t>
            </a:r>
            <a:endParaRPr lang="pt-BR" sz="3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24997" name="Rectangle 5">
            <a:extLst>
              <a:ext uri="{FF2B5EF4-FFF2-40B4-BE49-F238E27FC236}">
                <a16:creationId xmlns:a16="http://schemas.microsoft.com/office/drawing/2014/main" id="{8207DF80-5A44-47CA-95CE-C9339EC3E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648200"/>
            <a:ext cx="320040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ctr" eaLnBrk="1" fontAlgn="auto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pt-BR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r>
              <a:rPr lang="pt-BR" sz="32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637 kg de </a:t>
            </a:r>
            <a:r>
              <a:rPr lang="pt-BR" sz="3200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leche</a:t>
            </a:r>
            <a:r>
              <a:rPr lang="pt-BR" sz="32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/</a:t>
            </a:r>
          </a:p>
          <a:p>
            <a:pPr marL="342900" indent="-342900" algn="ctr" eaLnBrk="1" fontAlgn="auto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pt-BR" sz="3200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lactancia</a:t>
            </a:r>
            <a:endParaRPr lang="pt-BR" sz="3200" b="1" i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E5C744AF-8991-4724-BD34-A11184C99B3A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2349500"/>
            <a:ext cx="6172200" cy="685800"/>
            <a:chOff x="816" y="1344"/>
            <a:chExt cx="3888" cy="432"/>
          </a:xfrm>
        </p:grpSpPr>
        <p:sp>
          <p:nvSpPr>
            <p:cNvPr id="724999" name="Rectangle 7">
              <a:extLst>
                <a:ext uri="{FF2B5EF4-FFF2-40B4-BE49-F238E27FC236}">
                  <a16:creationId xmlns:a16="http://schemas.microsoft.com/office/drawing/2014/main" id="{610E5D57-B7B3-4AA1-BC4F-35D04F72B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344"/>
              <a:ext cx="1536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342900" indent="-342900" algn="ctr" eaLnBrk="1" fontAlgn="auto" hangingPunct="1">
                <a:lnSpc>
                  <a:spcPct val="115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pt-BR" sz="3200" b="1" i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TORO   A</a:t>
              </a:r>
            </a:p>
          </p:txBody>
        </p:sp>
        <p:sp>
          <p:nvSpPr>
            <p:cNvPr id="725000" name="Rectangle 8">
              <a:extLst>
                <a:ext uri="{FF2B5EF4-FFF2-40B4-BE49-F238E27FC236}">
                  <a16:creationId xmlns:a16="http://schemas.microsoft.com/office/drawing/2014/main" id="{3D0CD972-EB47-4415-BFC8-366FDF7C6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344"/>
              <a:ext cx="1536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342900" indent="-342900" algn="ctr" eaLnBrk="1" fontAlgn="auto" hangingPunct="1">
                <a:lnSpc>
                  <a:spcPct val="115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pt-BR" sz="3200" b="1" i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TORO   B</a:t>
              </a:r>
            </a:p>
          </p:txBody>
        </p:sp>
      </p:grpSp>
      <p:grpSp>
        <p:nvGrpSpPr>
          <p:cNvPr id="3" name="Group 9">
            <a:extLst>
              <a:ext uri="{FF2B5EF4-FFF2-40B4-BE49-F238E27FC236}">
                <a16:creationId xmlns:a16="http://schemas.microsoft.com/office/drawing/2014/main" id="{C0F785AA-B815-43AA-8E1B-0ACDF6FE29A5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3141663"/>
            <a:ext cx="6934200" cy="685800"/>
            <a:chOff x="576" y="1872"/>
            <a:chExt cx="4368" cy="432"/>
          </a:xfrm>
        </p:grpSpPr>
        <p:sp>
          <p:nvSpPr>
            <p:cNvPr id="725002" name="Rectangle 10">
              <a:extLst>
                <a:ext uri="{FF2B5EF4-FFF2-40B4-BE49-F238E27FC236}">
                  <a16:creationId xmlns:a16="http://schemas.microsoft.com/office/drawing/2014/main" id="{CE2CDCFC-DE9B-40AF-A5B7-20BDF0DD0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872"/>
              <a:ext cx="2016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342900" indent="-342900" algn="ctr" eaLnBrk="1" fontAlgn="auto" hangingPunct="1">
                <a:lnSpc>
                  <a:spcPct val="115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pt-BR" sz="3200" b="1" i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PTA</a:t>
              </a:r>
              <a:r>
                <a:rPr lang="pt-BR" sz="3200" b="1" i="1" baseline="-25000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L</a:t>
              </a:r>
              <a:r>
                <a:rPr lang="pt-BR" sz="3200" b="1" i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= +348</a:t>
              </a:r>
            </a:p>
          </p:txBody>
        </p:sp>
        <p:sp>
          <p:nvSpPr>
            <p:cNvPr id="725003" name="Rectangle 11">
              <a:extLst>
                <a:ext uri="{FF2B5EF4-FFF2-40B4-BE49-F238E27FC236}">
                  <a16:creationId xmlns:a16="http://schemas.microsoft.com/office/drawing/2014/main" id="{824FD499-09FB-485B-BF09-BAC73EB26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872"/>
              <a:ext cx="2016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342900" indent="-342900" algn="ctr" eaLnBrk="1" fontAlgn="auto" hangingPunct="1">
                <a:lnSpc>
                  <a:spcPct val="115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pt-BR" sz="3200" b="1" i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PTA</a:t>
              </a:r>
              <a:r>
                <a:rPr lang="pt-BR" sz="3200" b="1" i="1" baseline="-25000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L</a:t>
              </a:r>
              <a:r>
                <a:rPr lang="pt-BR" sz="3200" b="1" i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 - 289</a:t>
              </a:r>
              <a:endParaRPr lang="pt-BR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48136" name="Group 12">
            <a:extLst>
              <a:ext uri="{FF2B5EF4-FFF2-40B4-BE49-F238E27FC236}">
                <a16:creationId xmlns:a16="http://schemas.microsoft.com/office/drawing/2014/main" id="{07452E27-F63E-4DEC-99A9-F739A5FFE6A8}"/>
              </a:ext>
            </a:extLst>
          </p:cNvPr>
          <p:cNvGrpSpPr>
            <a:grpSpLocks/>
          </p:cNvGrpSpPr>
          <p:nvPr/>
        </p:nvGrpSpPr>
        <p:grpSpPr bwMode="auto">
          <a:xfrm>
            <a:off x="7667625" y="6237288"/>
            <a:ext cx="1323975" cy="469900"/>
            <a:chOff x="4811" y="253"/>
            <a:chExt cx="694" cy="296"/>
          </a:xfrm>
        </p:grpSpPr>
        <p:sp>
          <p:nvSpPr>
            <p:cNvPr id="48137" name="Freeform 13">
              <a:extLst>
                <a:ext uri="{FF2B5EF4-FFF2-40B4-BE49-F238E27FC236}">
                  <a16:creationId xmlns:a16="http://schemas.microsoft.com/office/drawing/2014/main" id="{71637D79-4533-4618-A9FC-76C55AC5F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" y="253"/>
              <a:ext cx="288" cy="296"/>
            </a:xfrm>
            <a:custGeom>
              <a:avLst/>
              <a:gdLst>
                <a:gd name="T0" fmla="*/ 0 w 1442"/>
                <a:gd name="T1" fmla="*/ 0 h 1184"/>
                <a:gd name="T2" fmla="*/ 0 w 1442"/>
                <a:gd name="T3" fmla="*/ 0 h 1184"/>
                <a:gd name="T4" fmla="*/ 0 w 1442"/>
                <a:gd name="T5" fmla="*/ 0 h 1184"/>
                <a:gd name="T6" fmla="*/ 0 w 1442"/>
                <a:gd name="T7" fmla="*/ 0 h 1184"/>
                <a:gd name="T8" fmla="*/ 0 w 1442"/>
                <a:gd name="T9" fmla="*/ 0 h 1184"/>
                <a:gd name="T10" fmla="*/ 0 w 1442"/>
                <a:gd name="T11" fmla="*/ 0 h 1184"/>
                <a:gd name="T12" fmla="*/ 0 w 1442"/>
                <a:gd name="T13" fmla="*/ 0 h 1184"/>
                <a:gd name="T14" fmla="*/ 0 w 1442"/>
                <a:gd name="T15" fmla="*/ 0 h 1184"/>
                <a:gd name="T16" fmla="*/ 0 w 1442"/>
                <a:gd name="T17" fmla="*/ 0 h 1184"/>
                <a:gd name="T18" fmla="*/ 0 w 1442"/>
                <a:gd name="T19" fmla="*/ 0 h 1184"/>
                <a:gd name="T20" fmla="*/ 0 w 1442"/>
                <a:gd name="T21" fmla="*/ 0 h 1184"/>
                <a:gd name="T22" fmla="*/ 0 w 1442"/>
                <a:gd name="T23" fmla="*/ 0 h 1184"/>
                <a:gd name="T24" fmla="*/ 0 w 1442"/>
                <a:gd name="T25" fmla="*/ 0 h 1184"/>
                <a:gd name="T26" fmla="*/ 0 w 1442"/>
                <a:gd name="T27" fmla="*/ 0 h 1184"/>
                <a:gd name="T28" fmla="*/ 0 w 1442"/>
                <a:gd name="T29" fmla="*/ 0 h 1184"/>
                <a:gd name="T30" fmla="*/ 0 w 1442"/>
                <a:gd name="T31" fmla="*/ 0 h 1184"/>
                <a:gd name="T32" fmla="*/ 0 w 1442"/>
                <a:gd name="T33" fmla="*/ 0 h 1184"/>
                <a:gd name="T34" fmla="*/ 0 w 1442"/>
                <a:gd name="T35" fmla="*/ 0 h 1184"/>
                <a:gd name="T36" fmla="*/ 0 w 1442"/>
                <a:gd name="T37" fmla="*/ 0 h 1184"/>
                <a:gd name="T38" fmla="*/ 0 w 1442"/>
                <a:gd name="T39" fmla="*/ 0 h 1184"/>
                <a:gd name="T40" fmla="*/ 0 w 1442"/>
                <a:gd name="T41" fmla="*/ 0 h 1184"/>
                <a:gd name="T42" fmla="*/ 0 w 1442"/>
                <a:gd name="T43" fmla="*/ 0 h 1184"/>
                <a:gd name="T44" fmla="*/ 0 w 1442"/>
                <a:gd name="T45" fmla="*/ 0 h 1184"/>
                <a:gd name="T46" fmla="*/ 0 w 1442"/>
                <a:gd name="T47" fmla="*/ 0 h 1184"/>
                <a:gd name="T48" fmla="*/ 0 w 1442"/>
                <a:gd name="T49" fmla="*/ 0 h 1184"/>
                <a:gd name="T50" fmla="*/ 0 w 1442"/>
                <a:gd name="T51" fmla="*/ 0 h 1184"/>
                <a:gd name="T52" fmla="*/ 0 w 1442"/>
                <a:gd name="T53" fmla="*/ 0 h 1184"/>
                <a:gd name="T54" fmla="*/ 0 w 1442"/>
                <a:gd name="T55" fmla="*/ 0 h 1184"/>
                <a:gd name="T56" fmla="*/ 0 w 1442"/>
                <a:gd name="T57" fmla="*/ 0 h 1184"/>
                <a:gd name="T58" fmla="*/ 0 w 1442"/>
                <a:gd name="T59" fmla="*/ 0 h 1184"/>
                <a:gd name="T60" fmla="*/ 0 w 1442"/>
                <a:gd name="T61" fmla="*/ 0 h 1184"/>
                <a:gd name="T62" fmla="*/ 0 w 1442"/>
                <a:gd name="T63" fmla="*/ 0 h 1184"/>
                <a:gd name="T64" fmla="*/ 0 w 1442"/>
                <a:gd name="T65" fmla="*/ 0 h 1184"/>
                <a:gd name="T66" fmla="*/ 0 w 1442"/>
                <a:gd name="T67" fmla="*/ 0 h 1184"/>
                <a:gd name="T68" fmla="*/ 0 w 1442"/>
                <a:gd name="T69" fmla="*/ 0 h 1184"/>
                <a:gd name="T70" fmla="*/ 0 w 1442"/>
                <a:gd name="T71" fmla="*/ 0 h 1184"/>
                <a:gd name="T72" fmla="*/ 0 w 1442"/>
                <a:gd name="T73" fmla="*/ 0 h 118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442"/>
                <a:gd name="T112" fmla="*/ 0 h 1184"/>
                <a:gd name="T113" fmla="*/ 1442 w 1442"/>
                <a:gd name="T114" fmla="*/ 1184 h 118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442" h="1184">
                  <a:moveTo>
                    <a:pt x="1442" y="1184"/>
                  </a:moveTo>
                  <a:lnTo>
                    <a:pt x="648" y="1184"/>
                  </a:lnTo>
                  <a:lnTo>
                    <a:pt x="609" y="1182"/>
                  </a:lnTo>
                  <a:lnTo>
                    <a:pt x="571" y="1177"/>
                  </a:lnTo>
                  <a:lnTo>
                    <a:pt x="534" y="1168"/>
                  </a:lnTo>
                  <a:lnTo>
                    <a:pt x="496" y="1157"/>
                  </a:lnTo>
                  <a:lnTo>
                    <a:pt x="460" y="1142"/>
                  </a:lnTo>
                  <a:lnTo>
                    <a:pt x="425" y="1125"/>
                  </a:lnTo>
                  <a:lnTo>
                    <a:pt x="393" y="1106"/>
                  </a:lnTo>
                  <a:lnTo>
                    <a:pt x="360" y="1084"/>
                  </a:lnTo>
                  <a:lnTo>
                    <a:pt x="331" y="1060"/>
                  </a:lnTo>
                  <a:lnTo>
                    <a:pt x="302" y="1032"/>
                  </a:lnTo>
                  <a:lnTo>
                    <a:pt x="276" y="1004"/>
                  </a:lnTo>
                  <a:lnTo>
                    <a:pt x="254" y="975"/>
                  </a:lnTo>
                  <a:lnTo>
                    <a:pt x="234" y="943"/>
                  </a:lnTo>
                  <a:lnTo>
                    <a:pt x="217" y="910"/>
                  </a:lnTo>
                  <a:lnTo>
                    <a:pt x="203" y="877"/>
                  </a:lnTo>
                  <a:lnTo>
                    <a:pt x="193" y="841"/>
                  </a:lnTo>
                  <a:lnTo>
                    <a:pt x="0" y="0"/>
                  </a:lnTo>
                  <a:lnTo>
                    <a:pt x="794" y="0"/>
                  </a:lnTo>
                  <a:lnTo>
                    <a:pt x="833" y="2"/>
                  </a:lnTo>
                  <a:lnTo>
                    <a:pt x="871" y="7"/>
                  </a:lnTo>
                  <a:lnTo>
                    <a:pt x="908" y="16"/>
                  </a:lnTo>
                  <a:lnTo>
                    <a:pt x="946" y="27"/>
                  </a:lnTo>
                  <a:lnTo>
                    <a:pt x="982" y="42"/>
                  </a:lnTo>
                  <a:lnTo>
                    <a:pt x="1017" y="59"/>
                  </a:lnTo>
                  <a:lnTo>
                    <a:pt x="1049" y="78"/>
                  </a:lnTo>
                  <a:lnTo>
                    <a:pt x="1082" y="100"/>
                  </a:lnTo>
                  <a:lnTo>
                    <a:pt x="1112" y="125"/>
                  </a:lnTo>
                  <a:lnTo>
                    <a:pt x="1140" y="152"/>
                  </a:lnTo>
                  <a:lnTo>
                    <a:pt x="1166" y="180"/>
                  </a:lnTo>
                  <a:lnTo>
                    <a:pt x="1188" y="210"/>
                  </a:lnTo>
                  <a:lnTo>
                    <a:pt x="1209" y="241"/>
                  </a:lnTo>
                  <a:lnTo>
                    <a:pt x="1226" y="275"/>
                  </a:lnTo>
                  <a:lnTo>
                    <a:pt x="1239" y="308"/>
                  </a:lnTo>
                  <a:lnTo>
                    <a:pt x="1249" y="344"/>
                  </a:lnTo>
                  <a:lnTo>
                    <a:pt x="1442" y="1184"/>
                  </a:lnTo>
                  <a:close/>
                </a:path>
              </a:pathLst>
            </a:custGeom>
            <a:solidFill>
              <a:srgbClr val="00B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8138" name="Freeform 14">
              <a:extLst>
                <a:ext uri="{FF2B5EF4-FFF2-40B4-BE49-F238E27FC236}">
                  <a16:creationId xmlns:a16="http://schemas.microsoft.com/office/drawing/2014/main" id="{DE2D5ADA-2B28-40D6-852B-05C306ED4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49"/>
              <a:ext cx="163" cy="101"/>
            </a:xfrm>
            <a:custGeom>
              <a:avLst/>
              <a:gdLst>
                <a:gd name="T0" fmla="*/ 0 w 814"/>
                <a:gd name="T1" fmla="*/ 0 h 406"/>
                <a:gd name="T2" fmla="*/ 0 w 814"/>
                <a:gd name="T3" fmla="*/ 0 h 406"/>
                <a:gd name="T4" fmla="*/ 0 w 814"/>
                <a:gd name="T5" fmla="*/ 0 h 406"/>
                <a:gd name="T6" fmla="*/ 0 w 814"/>
                <a:gd name="T7" fmla="*/ 0 h 406"/>
                <a:gd name="T8" fmla="*/ 0 w 814"/>
                <a:gd name="T9" fmla="*/ 0 h 406"/>
                <a:gd name="T10" fmla="*/ 0 w 814"/>
                <a:gd name="T11" fmla="*/ 0 h 406"/>
                <a:gd name="T12" fmla="*/ 0 w 814"/>
                <a:gd name="T13" fmla="*/ 0 h 406"/>
                <a:gd name="T14" fmla="*/ 0 w 814"/>
                <a:gd name="T15" fmla="*/ 0 h 406"/>
                <a:gd name="T16" fmla="*/ 0 w 814"/>
                <a:gd name="T17" fmla="*/ 0 h 406"/>
                <a:gd name="T18" fmla="*/ 0 w 814"/>
                <a:gd name="T19" fmla="*/ 0 h 406"/>
                <a:gd name="T20" fmla="*/ 0 w 814"/>
                <a:gd name="T21" fmla="*/ 0 h 406"/>
                <a:gd name="T22" fmla="*/ 0 w 814"/>
                <a:gd name="T23" fmla="*/ 0 h 406"/>
                <a:gd name="T24" fmla="*/ 0 w 814"/>
                <a:gd name="T25" fmla="*/ 0 h 406"/>
                <a:gd name="T26" fmla="*/ 0 w 814"/>
                <a:gd name="T27" fmla="*/ 0 h 406"/>
                <a:gd name="T28" fmla="*/ 0 w 814"/>
                <a:gd name="T29" fmla="*/ 0 h 406"/>
                <a:gd name="T30" fmla="*/ 0 w 814"/>
                <a:gd name="T31" fmla="*/ 0 h 406"/>
                <a:gd name="T32" fmla="*/ 0 w 814"/>
                <a:gd name="T33" fmla="*/ 0 h 406"/>
                <a:gd name="T34" fmla="*/ 0 w 814"/>
                <a:gd name="T35" fmla="*/ 0 h 406"/>
                <a:gd name="T36" fmla="*/ 0 w 814"/>
                <a:gd name="T37" fmla="*/ 0 h 406"/>
                <a:gd name="T38" fmla="*/ 0 w 814"/>
                <a:gd name="T39" fmla="*/ 0 h 406"/>
                <a:gd name="T40" fmla="*/ 0 w 814"/>
                <a:gd name="T41" fmla="*/ 0 h 406"/>
                <a:gd name="T42" fmla="*/ 0 w 814"/>
                <a:gd name="T43" fmla="*/ 0 h 406"/>
                <a:gd name="T44" fmla="*/ 0 w 814"/>
                <a:gd name="T45" fmla="*/ 0 h 406"/>
                <a:gd name="T46" fmla="*/ 0 w 814"/>
                <a:gd name="T47" fmla="*/ 0 h 406"/>
                <a:gd name="T48" fmla="*/ 0 w 814"/>
                <a:gd name="T49" fmla="*/ 0 h 406"/>
                <a:gd name="T50" fmla="*/ 0 w 814"/>
                <a:gd name="T51" fmla="*/ 0 h 406"/>
                <a:gd name="T52" fmla="*/ 0 w 814"/>
                <a:gd name="T53" fmla="*/ 0 h 406"/>
                <a:gd name="T54" fmla="*/ 0 w 814"/>
                <a:gd name="T55" fmla="*/ 0 h 406"/>
                <a:gd name="T56" fmla="*/ 0 w 814"/>
                <a:gd name="T57" fmla="*/ 0 h 406"/>
                <a:gd name="T58" fmla="*/ 0 w 814"/>
                <a:gd name="T59" fmla="*/ 0 h 406"/>
                <a:gd name="T60" fmla="*/ 0 w 814"/>
                <a:gd name="T61" fmla="*/ 0 h 406"/>
                <a:gd name="T62" fmla="*/ 0 w 814"/>
                <a:gd name="T63" fmla="*/ 0 h 406"/>
                <a:gd name="T64" fmla="*/ 0 w 814"/>
                <a:gd name="T65" fmla="*/ 0 h 406"/>
                <a:gd name="T66" fmla="*/ 0 w 814"/>
                <a:gd name="T67" fmla="*/ 0 h 406"/>
                <a:gd name="T68" fmla="*/ 0 w 814"/>
                <a:gd name="T69" fmla="*/ 0 h 406"/>
                <a:gd name="T70" fmla="*/ 0 w 814"/>
                <a:gd name="T71" fmla="*/ 0 h 406"/>
                <a:gd name="T72" fmla="*/ 0 w 814"/>
                <a:gd name="T73" fmla="*/ 0 h 406"/>
                <a:gd name="T74" fmla="*/ 0 w 814"/>
                <a:gd name="T75" fmla="*/ 0 h 406"/>
                <a:gd name="T76" fmla="*/ 0 w 814"/>
                <a:gd name="T77" fmla="*/ 0 h 406"/>
                <a:gd name="T78" fmla="*/ 0 w 814"/>
                <a:gd name="T79" fmla="*/ 0 h 406"/>
                <a:gd name="T80" fmla="*/ 0 w 814"/>
                <a:gd name="T81" fmla="*/ 0 h 406"/>
                <a:gd name="T82" fmla="*/ 0 w 814"/>
                <a:gd name="T83" fmla="*/ 0 h 4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14"/>
                <a:gd name="T127" fmla="*/ 0 h 406"/>
                <a:gd name="T128" fmla="*/ 814 w 814"/>
                <a:gd name="T129" fmla="*/ 406 h 4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14" h="406">
                  <a:moveTo>
                    <a:pt x="246" y="13"/>
                  </a:moveTo>
                  <a:lnTo>
                    <a:pt x="86" y="13"/>
                  </a:lnTo>
                  <a:lnTo>
                    <a:pt x="83" y="27"/>
                  </a:lnTo>
                  <a:lnTo>
                    <a:pt x="81" y="41"/>
                  </a:lnTo>
                  <a:lnTo>
                    <a:pt x="80" y="53"/>
                  </a:lnTo>
                  <a:lnTo>
                    <a:pt x="78" y="66"/>
                  </a:lnTo>
                  <a:lnTo>
                    <a:pt x="75" y="77"/>
                  </a:lnTo>
                  <a:lnTo>
                    <a:pt x="73" y="89"/>
                  </a:lnTo>
                  <a:lnTo>
                    <a:pt x="70" y="101"/>
                  </a:lnTo>
                  <a:lnTo>
                    <a:pt x="68" y="114"/>
                  </a:lnTo>
                  <a:lnTo>
                    <a:pt x="0" y="406"/>
                  </a:lnTo>
                  <a:lnTo>
                    <a:pt x="160" y="406"/>
                  </a:lnTo>
                  <a:lnTo>
                    <a:pt x="213" y="180"/>
                  </a:lnTo>
                  <a:lnTo>
                    <a:pt x="214" y="175"/>
                  </a:lnTo>
                  <a:lnTo>
                    <a:pt x="217" y="165"/>
                  </a:lnTo>
                  <a:lnTo>
                    <a:pt x="221" y="152"/>
                  </a:lnTo>
                  <a:lnTo>
                    <a:pt x="229" y="136"/>
                  </a:lnTo>
                  <a:lnTo>
                    <a:pt x="240" y="121"/>
                  </a:lnTo>
                  <a:lnTo>
                    <a:pt x="256" y="108"/>
                  </a:lnTo>
                  <a:lnTo>
                    <a:pt x="276" y="98"/>
                  </a:lnTo>
                  <a:lnTo>
                    <a:pt x="303" y="95"/>
                  </a:lnTo>
                  <a:lnTo>
                    <a:pt x="320" y="97"/>
                  </a:lnTo>
                  <a:lnTo>
                    <a:pt x="332" y="103"/>
                  </a:lnTo>
                  <a:lnTo>
                    <a:pt x="341" y="111"/>
                  </a:lnTo>
                  <a:lnTo>
                    <a:pt x="346" y="121"/>
                  </a:lnTo>
                  <a:lnTo>
                    <a:pt x="349" y="133"/>
                  </a:lnTo>
                  <a:lnTo>
                    <a:pt x="350" y="146"/>
                  </a:lnTo>
                  <a:lnTo>
                    <a:pt x="349" y="161"/>
                  </a:lnTo>
                  <a:lnTo>
                    <a:pt x="346" y="176"/>
                  </a:lnTo>
                  <a:lnTo>
                    <a:pt x="292" y="406"/>
                  </a:lnTo>
                  <a:lnTo>
                    <a:pt x="454" y="406"/>
                  </a:lnTo>
                  <a:lnTo>
                    <a:pt x="507" y="180"/>
                  </a:lnTo>
                  <a:lnTo>
                    <a:pt x="508" y="175"/>
                  </a:lnTo>
                  <a:lnTo>
                    <a:pt x="510" y="165"/>
                  </a:lnTo>
                  <a:lnTo>
                    <a:pt x="514" y="152"/>
                  </a:lnTo>
                  <a:lnTo>
                    <a:pt x="522" y="136"/>
                  </a:lnTo>
                  <a:lnTo>
                    <a:pt x="534" y="121"/>
                  </a:lnTo>
                  <a:lnTo>
                    <a:pt x="548" y="108"/>
                  </a:lnTo>
                  <a:lnTo>
                    <a:pt x="570" y="98"/>
                  </a:lnTo>
                  <a:lnTo>
                    <a:pt x="596" y="95"/>
                  </a:lnTo>
                  <a:lnTo>
                    <a:pt x="613" y="97"/>
                  </a:lnTo>
                  <a:lnTo>
                    <a:pt x="625" y="103"/>
                  </a:lnTo>
                  <a:lnTo>
                    <a:pt x="634" y="111"/>
                  </a:lnTo>
                  <a:lnTo>
                    <a:pt x="640" y="121"/>
                  </a:lnTo>
                  <a:lnTo>
                    <a:pt x="642" y="133"/>
                  </a:lnTo>
                  <a:lnTo>
                    <a:pt x="643" y="146"/>
                  </a:lnTo>
                  <a:lnTo>
                    <a:pt x="642" y="161"/>
                  </a:lnTo>
                  <a:lnTo>
                    <a:pt x="640" y="176"/>
                  </a:lnTo>
                  <a:lnTo>
                    <a:pt x="586" y="406"/>
                  </a:lnTo>
                  <a:lnTo>
                    <a:pt x="747" y="406"/>
                  </a:lnTo>
                  <a:lnTo>
                    <a:pt x="809" y="143"/>
                  </a:lnTo>
                  <a:lnTo>
                    <a:pt x="814" y="112"/>
                  </a:lnTo>
                  <a:lnTo>
                    <a:pt x="810" y="84"/>
                  </a:lnTo>
                  <a:lnTo>
                    <a:pt x="802" y="60"/>
                  </a:lnTo>
                  <a:lnTo>
                    <a:pt x="788" y="39"/>
                  </a:lnTo>
                  <a:lnTo>
                    <a:pt x="768" y="22"/>
                  </a:lnTo>
                  <a:lnTo>
                    <a:pt x="744" y="11"/>
                  </a:lnTo>
                  <a:lnTo>
                    <a:pt x="714" y="2"/>
                  </a:lnTo>
                  <a:lnTo>
                    <a:pt x="681" y="0"/>
                  </a:lnTo>
                  <a:lnTo>
                    <a:pt x="658" y="2"/>
                  </a:lnTo>
                  <a:lnTo>
                    <a:pt x="634" y="7"/>
                  </a:lnTo>
                  <a:lnTo>
                    <a:pt x="610" y="13"/>
                  </a:lnTo>
                  <a:lnTo>
                    <a:pt x="589" y="21"/>
                  </a:lnTo>
                  <a:lnTo>
                    <a:pt x="567" y="32"/>
                  </a:lnTo>
                  <a:lnTo>
                    <a:pt x="547" y="44"/>
                  </a:lnTo>
                  <a:lnTo>
                    <a:pt x="529" y="60"/>
                  </a:lnTo>
                  <a:lnTo>
                    <a:pt x="513" y="76"/>
                  </a:lnTo>
                  <a:lnTo>
                    <a:pt x="509" y="60"/>
                  </a:lnTo>
                  <a:lnTo>
                    <a:pt x="500" y="45"/>
                  </a:lnTo>
                  <a:lnTo>
                    <a:pt x="489" y="33"/>
                  </a:lnTo>
                  <a:lnTo>
                    <a:pt x="475" y="22"/>
                  </a:lnTo>
                  <a:lnTo>
                    <a:pt x="458" y="14"/>
                  </a:lnTo>
                  <a:lnTo>
                    <a:pt x="440" y="8"/>
                  </a:lnTo>
                  <a:lnTo>
                    <a:pt x="421" y="4"/>
                  </a:lnTo>
                  <a:lnTo>
                    <a:pt x="402" y="3"/>
                  </a:lnTo>
                  <a:lnTo>
                    <a:pt x="378" y="4"/>
                  </a:lnTo>
                  <a:lnTo>
                    <a:pt x="355" y="8"/>
                  </a:lnTo>
                  <a:lnTo>
                    <a:pt x="333" y="13"/>
                  </a:lnTo>
                  <a:lnTo>
                    <a:pt x="310" y="20"/>
                  </a:lnTo>
                  <a:lnTo>
                    <a:pt x="290" y="31"/>
                  </a:lnTo>
                  <a:lnTo>
                    <a:pt x="270" y="43"/>
                  </a:lnTo>
                  <a:lnTo>
                    <a:pt x="252" y="59"/>
                  </a:lnTo>
                  <a:lnTo>
                    <a:pt x="235" y="77"/>
                  </a:lnTo>
                  <a:lnTo>
                    <a:pt x="233" y="77"/>
                  </a:lnTo>
                  <a:lnTo>
                    <a:pt x="246" y="1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8139" name="Freeform 15">
              <a:extLst>
                <a:ext uri="{FF2B5EF4-FFF2-40B4-BE49-F238E27FC236}">
                  <a16:creationId xmlns:a16="http://schemas.microsoft.com/office/drawing/2014/main" id="{A1AF56B6-A183-4B8E-BDD9-6207915A6B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6" y="309"/>
              <a:ext cx="107" cy="144"/>
            </a:xfrm>
            <a:custGeom>
              <a:avLst/>
              <a:gdLst>
                <a:gd name="T0" fmla="*/ 0 w 538"/>
                <a:gd name="T1" fmla="*/ 0 h 578"/>
                <a:gd name="T2" fmla="*/ 0 w 538"/>
                <a:gd name="T3" fmla="*/ 0 h 578"/>
                <a:gd name="T4" fmla="*/ 0 w 538"/>
                <a:gd name="T5" fmla="*/ 0 h 578"/>
                <a:gd name="T6" fmla="*/ 0 w 538"/>
                <a:gd name="T7" fmla="*/ 0 h 578"/>
                <a:gd name="T8" fmla="*/ 0 w 538"/>
                <a:gd name="T9" fmla="*/ 0 h 578"/>
                <a:gd name="T10" fmla="*/ 0 w 538"/>
                <a:gd name="T11" fmla="*/ 0 h 578"/>
                <a:gd name="T12" fmla="*/ 0 w 538"/>
                <a:gd name="T13" fmla="*/ 0 h 578"/>
                <a:gd name="T14" fmla="*/ 0 w 538"/>
                <a:gd name="T15" fmla="*/ 0 h 578"/>
                <a:gd name="T16" fmla="*/ 0 w 538"/>
                <a:gd name="T17" fmla="*/ 0 h 578"/>
                <a:gd name="T18" fmla="*/ 0 w 538"/>
                <a:gd name="T19" fmla="*/ 0 h 578"/>
                <a:gd name="T20" fmla="*/ 0 w 538"/>
                <a:gd name="T21" fmla="*/ 0 h 578"/>
                <a:gd name="T22" fmla="*/ 0 w 538"/>
                <a:gd name="T23" fmla="*/ 0 h 578"/>
                <a:gd name="T24" fmla="*/ 0 w 538"/>
                <a:gd name="T25" fmla="*/ 0 h 578"/>
                <a:gd name="T26" fmla="*/ 0 w 538"/>
                <a:gd name="T27" fmla="*/ 0 h 578"/>
                <a:gd name="T28" fmla="*/ 0 w 538"/>
                <a:gd name="T29" fmla="*/ 0 h 578"/>
                <a:gd name="T30" fmla="*/ 0 w 538"/>
                <a:gd name="T31" fmla="*/ 0 h 578"/>
                <a:gd name="T32" fmla="*/ 0 w 538"/>
                <a:gd name="T33" fmla="*/ 0 h 578"/>
                <a:gd name="T34" fmla="*/ 0 w 538"/>
                <a:gd name="T35" fmla="*/ 0 h 578"/>
                <a:gd name="T36" fmla="*/ 0 w 538"/>
                <a:gd name="T37" fmla="*/ 0 h 578"/>
                <a:gd name="T38" fmla="*/ 0 w 538"/>
                <a:gd name="T39" fmla="*/ 0 h 578"/>
                <a:gd name="T40" fmla="*/ 0 w 538"/>
                <a:gd name="T41" fmla="*/ 0 h 578"/>
                <a:gd name="T42" fmla="*/ 0 w 538"/>
                <a:gd name="T43" fmla="*/ 0 h 578"/>
                <a:gd name="T44" fmla="*/ 0 w 538"/>
                <a:gd name="T45" fmla="*/ 0 h 578"/>
                <a:gd name="T46" fmla="*/ 0 w 538"/>
                <a:gd name="T47" fmla="*/ 0 h 578"/>
                <a:gd name="T48" fmla="*/ 0 w 538"/>
                <a:gd name="T49" fmla="*/ 0 h 578"/>
                <a:gd name="T50" fmla="*/ 0 w 538"/>
                <a:gd name="T51" fmla="*/ 0 h 578"/>
                <a:gd name="T52" fmla="*/ 0 w 538"/>
                <a:gd name="T53" fmla="*/ 0 h 578"/>
                <a:gd name="T54" fmla="*/ 0 w 538"/>
                <a:gd name="T55" fmla="*/ 0 h 578"/>
                <a:gd name="T56" fmla="*/ 0 w 538"/>
                <a:gd name="T57" fmla="*/ 0 h 578"/>
                <a:gd name="T58" fmla="*/ 0 w 538"/>
                <a:gd name="T59" fmla="*/ 0 h 578"/>
                <a:gd name="T60" fmla="*/ 0 w 538"/>
                <a:gd name="T61" fmla="*/ 0 h 578"/>
                <a:gd name="T62" fmla="*/ 0 w 538"/>
                <a:gd name="T63" fmla="*/ 0 h 578"/>
                <a:gd name="T64" fmla="*/ 0 w 538"/>
                <a:gd name="T65" fmla="*/ 0 h 578"/>
                <a:gd name="T66" fmla="*/ 0 w 538"/>
                <a:gd name="T67" fmla="*/ 0 h 578"/>
                <a:gd name="T68" fmla="*/ 0 w 538"/>
                <a:gd name="T69" fmla="*/ 0 h 578"/>
                <a:gd name="T70" fmla="*/ 0 w 538"/>
                <a:gd name="T71" fmla="*/ 0 h 578"/>
                <a:gd name="T72" fmla="*/ 0 w 538"/>
                <a:gd name="T73" fmla="*/ 0 h 578"/>
                <a:gd name="T74" fmla="*/ 0 w 538"/>
                <a:gd name="T75" fmla="*/ 0 h 578"/>
                <a:gd name="T76" fmla="*/ 0 w 538"/>
                <a:gd name="T77" fmla="*/ 0 h 578"/>
                <a:gd name="T78" fmla="*/ 0 w 538"/>
                <a:gd name="T79" fmla="*/ 0 h 578"/>
                <a:gd name="T80" fmla="*/ 0 w 538"/>
                <a:gd name="T81" fmla="*/ 0 h 578"/>
                <a:gd name="T82" fmla="*/ 0 w 538"/>
                <a:gd name="T83" fmla="*/ 0 h 578"/>
                <a:gd name="T84" fmla="*/ 0 w 538"/>
                <a:gd name="T85" fmla="*/ 0 h 578"/>
                <a:gd name="T86" fmla="*/ 0 w 538"/>
                <a:gd name="T87" fmla="*/ 0 h 5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38"/>
                <a:gd name="T133" fmla="*/ 0 h 578"/>
                <a:gd name="T134" fmla="*/ 538 w 538"/>
                <a:gd name="T135" fmla="*/ 578 h 5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38" h="578">
                  <a:moveTo>
                    <a:pt x="314" y="247"/>
                  </a:moveTo>
                  <a:lnTo>
                    <a:pt x="337" y="250"/>
                  </a:lnTo>
                  <a:lnTo>
                    <a:pt x="353" y="258"/>
                  </a:lnTo>
                  <a:lnTo>
                    <a:pt x="363" y="272"/>
                  </a:lnTo>
                  <a:lnTo>
                    <a:pt x="369" y="289"/>
                  </a:lnTo>
                  <a:lnTo>
                    <a:pt x="371" y="307"/>
                  </a:lnTo>
                  <a:lnTo>
                    <a:pt x="370" y="328"/>
                  </a:lnTo>
                  <a:lnTo>
                    <a:pt x="368" y="348"/>
                  </a:lnTo>
                  <a:lnTo>
                    <a:pt x="363" y="367"/>
                  </a:lnTo>
                  <a:lnTo>
                    <a:pt x="357" y="387"/>
                  </a:lnTo>
                  <a:lnTo>
                    <a:pt x="351" y="408"/>
                  </a:lnTo>
                  <a:lnTo>
                    <a:pt x="340" y="428"/>
                  </a:lnTo>
                  <a:lnTo>
                    <a:pt x="329" y="448"/>
                  </a:lnTo>
                  <a:lnTo>
                    <a:pt x="314" y="465"/>
                  </a:lnTo>
                  <a:lnTo>
                    <a:pt x="298" y="479"/>
                  </a:lnTo>
                  <a:lnTo>
                    <a:pt x="276" y="488"/>
                  </a:lnTo>
                  <a:lnTo>
                    <a:pt x="251" y="491"/>
                  </a:lnTo>
                  <a:lnTo>
                    <a:pt x="232" y="488"/>
                  </a:lnTo>
                  <a:lnTo>
                    <a:pt x="219" y="479"/>
                  </a:lnTo>
                  <a:lnTo>
                    <a:pt x="208" y="466"/>
                  </a:lnTo>
                  <a:lnTo>
                    <a:pt x="203" y="449"/>
                  </a:lnTo>
                  <a:lnTo>
                    <a:pt x="200" y="431"/>
                  </a:lnTo>
                  <a:lnTo>
                    <a:pt x="200" y="411"/>
                  </a:lnTo>
                  <a:lnTo>
                    <a:pt x="203" y="392"/>
                  </a:lnTo>
                  <a:lnTo>
                    <a:pt x="206" y="374"/>
                  </a:lnTo>
                  <a:lnTo>
                    <a:pt x="212" y="353"/>
                  </a:lnTo>
                  <a:lnTo>
                    <a:pt x="219" y="332"/>
                  </a:lnTo>
                  <a:lnTo>
                    <a:pt x="226" y="311"/>
                  </a:lnTo>
                  <a:lnTo>
                    <a:pt x="238" y="291"/>
                  </a:lnTo>
                  <a:lnTo>
                    <a:pt x="251" y="273"/>
                  </a:lnTo>
                  <a:lnTo>
                    <a:pt x="268" y="259"/>
                  </a:lnTo>
                  <a:lnTo>
                    <a:pt x="290" y="250"/>
                  </a:lnTo>
                  <a:lnTo>
                    <a:pt x="314" y="247"/>
                  </a:lnTo>
                  <a:close/>
                  <a:moveTo>
                    <a:pt x="0" y="566"/>
                  </a:moveTo>
                  <a:lnTo>
                    <a:pt x="156" y="566"/>
                  </a:lnTo>
                  <a:lnTo>
                    <a:pt x="175" y="508"/>
                  </a:lnTo>
                  <a:lnTo>
                    <a:pt x="178" y="508"/>
                  </a:lnTo>
                  <a:lnTo>
                    <a:pt x="181" y="522"/>
                  </a:lnTo>
                  <a:lnTo>
                    <a:pt x="188" y="535"/>
                  </a:lnTo>
                  <a:lnTo>
                    <a:pt x="198" y="547"/>
                  </a:lnTo>
                  <a:lnTo>
                    <a:pt x="212" y="558"/>
                  </a:lnTo>
                  <a:lnTo>
                    <a:pt x="226" y="566"/>
                  </a:lnTo>
                  <a:lnTo>
                    <a:pt x="245" y="573"/>
                  </a:lnTo>
                  <a:lnTo>
                    <a:pt x="263" y="577"/>
                  </a:lnTo>
                  <a:lnTo>
                    <a:pt x="281" y="578"/>
                  </a:lnTo>
                  <a:lnTo>
                    <a:pt x="307" y="577"/>
                  </a:lnTo>
                  <a:lnTo>
                    <a:pt x="330" y="574"/>
                  </a:lnTo>
                  <a:lnTo>
                    <a:pt x="354" y="568"/>
                  </a:lnTo>
                  <a:lnTo>
                    <a:pt x="375" y="561"/>
                  </a:lnTo>
                  <a:lnTo>
                    <a:pt x="396" y="552"/>
                  </a:lnTo>
                  <a:lnTo>
                    <a:pt x="414" y="541"/>
                  </a:lnTo>
                  <a:lnTo>
                    <a:pt x="432" y="529"/>
                  </a:lnTo>
                  <a:lnTo>
                    <a:pt x="448" y="515"/>
                  </a:lnTo>
                  <a:lnTo>
                    <a:pt x="462" y="501"/>
                  </a:lnTo>
                  <a:lnTo>
                    <a:pt x="476" y="484"/>
                  </a:lnTo>
                  <a:lnTo>
                    <a:pt x="488" y="466"/>
                  </a:lnTo>
                  <a:lnTo>
                    <a:pt x="500" y="447"/>
                  </a:lnTo>
                  <a:lnTo>
                    <a:pt x="509" y="427"/>
                  </a:lnTo>
                  <a:lnTo>
                    <a:pt x="516" y="407"/>
                  </a:lnTo>
                  <a:lnTo>
                    <a:pt x="524" y="385"/>
                  </a:lnTo>
                  <a:lnTo>
                    <a:pt x="530" y="363"/>
                  </a:lnTo>
                  <a:lnTo>
                    <a:pt x="535" y="342"/>
                  </a:lnTo>
                  <a:lnTo>
                    <a:pt x="537" y="322"/>
                  </a:lnTo>
                  <a:lnTo>
                    <a:pt x="538" y="303"/>
                  </a:lnTo>
                  <a:lnTo>
                    <a:pt x="537" y="284"/>
                  </a:lnTo>
                  <a:lnTo>
                    <a:pt x="535" y="267"/>
                  </a:lnTo>
                  <a:lnTo>
                    <a:pt x="531" y="250"/>
                  </a:lnTo>
                  <a:lnTo>
                    <a:pt x="526" y="234"/>
                  </a:lnTo>
                  <a:lnTo>
                    <a:pt x="518" y="220"/>
                  </a:lnTo>
                  <a:lnTo>
                    <a:pt x="509" y="207"/>
                  </a:lnTo>
                  <a:lnTo>
                    <a:pt x="497" y="195"/>
                  </a:lnTo>
                  <a:lnTo>
                    <a:pt x="484" y="185"/>
                  </a:lnTo>
                  <a:lnTo>
                    <a:pt x="469" y="176"/>
                  </a:lnTo>
                  <a:lnTo>
                    <a:pt x="452" y="170"/>
                  </a:lnTo>
                  <a:lnTo>
                    <a:pt x="433" y="164"/>
                  </a:lnTo>
                  <a:lnTo>
                    <a:pt x="412" y="161"/>
                  </a:lnTo>
                  <a:lnTo>
                    <a:pt x="388" y="160"/>
                  </a:lnTo>
                  <a:lnTo>
                    <a:pt x="370" y="161"/>
                  </a:lnTo>
                  <a:lnTo>
                    <a:pt x="351" y="163"/>
                  </a:lnTo>
                  <a:lnTo>
                    <a:pt x="331" y="168"/>
                  </a:lnTo>
                  <a:lnTo>
                    <a:pt x="312" y="174"/>
                  </a:lnTo>
                  <a:lnTo>
                    <a:pt x="294" y="182"/>
                  </a:lnTo>
                  <a:lnTo>
                    <a:pt x="276" y="192"/>
                  </a:lnTo>
                  <a:lnTo>
                    <a:pt x="259" y="202"/>
                  </a:lnTo>
                  <a:lnTo>
                    <a:pt x="245" y="215"/>
                  </a:lnTo>
                  <a:lnTo>
                    <a:pt x="243" y="215"/>
                  </a:lnTo>
                  <a:lnTo>
                    <a:pt x="293" y="0"/>
                  </a:lnTo>
                  <a:lnTo>
                    <a:pt x="132" y="0"/>
                  </a:lnTo>
                  <a:lnTo>
                    <a:pt x="0" y="5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8140" name="Freeform 16">
              <a:extLst>
                <a:ext uri="{FF2B5EF4-FFF2-40B4-BE49-F238E27FC236}">
                  <a16:creationId xmlns:a16="http://schemas.microsoft.com/office/drawing/2014/main" id="{F013F3A6-F443-4B0C-B21A-1D5444312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8" y="349"/>
              <a:ext cx="80" cy="101"/>
            </a:xfrm>
            <a:custGeom>
              <a:avLst/>
              <a:gdLst>
                <a:gd name="T0" fmla="*/ 0 w 401"/>
                <a:gd name="T1" fmla="*/ 0 h 406"/>
                <a:gd name="T2" fmla="*/ 0 w 401"/>
                <a:gd name="T3" fmla="*/ 0 h 406"/>
                <a:gd name="T4" fmla="*/ 0 w 401"/>
                <a:gd name="T5" fmla="*/ 0 h 406"/>
                <a:gd name="T6" fmla="*/ 0 w 401"/>
                <a:gd name="T7" fmla="*/ 0 h 406"/>
                <a:gd name="T8" fmla="*/ 0 w 401"/>
                <a:gd name="T9" fmla="*/ 0 h 406"/>
                <a:gd name="T10" fmla="*/ 0 w 401"/>
                <a:gd name="T11" fmla="*/ 0 h 406"/>
                <a:gd name="T12" fmla="*/ 0 w 401"/>
                <a:gd name="T13" fmla="*/ 0 h 406"/>
                <a:gd name="T14" fmla="*/ 0 w 401"/>
                <a:gd name="T15" fmla="*/ 0 h 406"/>
                <a:gd name="T16" fmla="*/ 0 w 401"/>
                <a:gd name="T17" fmla="*/ 0 h 406"/>
                <a:gd name="T18" fmla="*/ 0 w 401"/>
                <a:gd name="T19" fmla="*/ 0 h 406"/>
                <a:gd name="T20" fmla="*/ 0 w 401"/>
                <a:gd name="T21" fmla="*/ 0 h 406"/>
                <a:gd name="T22" fmla="*/ 0 w 401"/>
                <a:gd name="T23" fmla="*/ 0 h 406"/>
                <a:gd name="T24" fmla="*/ 0 w 401"/>
                <a:gd name="T25" fmla="*/ 0 h 406"/>
                <a:gd name="T26" fmla="*/ 0 w 401"/>
                <a:gd name="T27" fmla="*/ 0 h 406"/>
                <a:gd name="T28" fmla="*/ 0 w 401"/>
                <a:gd name="T29" fmla="*/ 0 h 406"/>
                <a:gd name="T30" fmla="*/ 0 w 401"/>
                <a:gd name="T31" fmla="*/ 0 h 406"/>
                <a:gd name="T32" fmla="*/ 0 w 401"/>
                <a:gd name="T33" fmla="*/ 0 h 406"/>
                <a:gd name="T34" fmla="*/ 0 w 401"/>
                <a:gd name="T35" fmla="*/ 0 h 406"/>
                <a:gd name="T36" fmla="*/ 0 w 401"/>
                <a:gd name="T37" fmla="*/ 0 h 406"/>
                <a:gd name="T38" fmla="*/ 0 w 401"/>
                <a:gd name="T39" fmla="*/ 0 h 406"/>
                <a:gd name="T40" fmla="*/ 0 w 401"/>
                <a:gd name="T41" fmla="*/ 0 h 406"/>
                <a:gd name="T42" fmla="*/ 0 w 401"/>
                <a:gd name="T43" fmla="*/ 0 h 406"/>
                <a:gd name="T44" fmla="*/ 0 w 401"/>
                <a:gd name="T45" fmla="*/ 0 h 406"/>
                <a:gd name="T46" fmla="*/ 0 w 401"/>
                <a:gd name="T47" fmla="*/ 0 h 406"/>
                <a:gd name="T48" fmla="*/ 0 w 401"/>
                <a:gd name="T49" fmla="*/ 0 h 406"/>
                <a:gd name="T50" fmla="*/ 0 w 401"/>
                <a:gd name="T51" fmla="*/ 0 h 406"/>
                <a:gd name="T52" fmla="*/ 0 w 401"/>
                <a:gd name="T53" fmla="*/ 0 h 406"/>
                <a:gd name="T54" fmla="*/ 0 w 401"/>
                <a:gd name="T55" fmla="*/ 0 h 406"/>
                <a:gd name="T56" fmla="*/ 0 w 401"/>
                <a:gd name="T57" fmla="*/ 0 h 406"/>
                <a:gd name="T58" fmla="*/ 0 w 401"/>
                <a:gd name="T59" fmla="*/ 0 h 406"/>
                <a:gd name="T60" fmla="*/ 0 w 401"/>
                <a:gd name="T61" fmla="*/ 0 h 406"/>
                <a:gd name="T62" fmla="*/ 0 w 401"/>
                <a:gd name="T63" fmla="*/ 0 h 406"/>
                <a:gd name="T64" fmla="*/ 0 w 401"/>
                <a:gd name="T65" fmla="*/ 0 h 406"/>
                <a:gd name="T66" fmla="*/ 0 w 401"/>
                <a:gd name="T67" fmla="*/ 0 h 406"/>
                <a:gd name="T68" fmla="*/ 0 w 401"/>
                <a:gd name="T69" fmla="*/ 0 h 406"/>
                <a:gd name="T70" fmla="*/ 0 w 401"/>
                <a:gd name="T71" fmla="*/ 0 h 406"/>
                <a:gd name="T72" fmla="*/ 0 w 401"/>
                <a:gd name="T73" fmla="*/ 0 h 406"/>
                <a:gd name="T74" fmla="*/ 0 w 401"/>
                <a:gd name="T75" fmla="*/ 0 h 406"/>
                <a:gd name="T76" fmla="*/ 0 w 401"/>
                <a:gd name="T77" fmla="*/ 0 h 406"/>
                <a:gd name="T78" fmla="*/ 0 w 401"/>
                <a:gd name="T79" fmla="*/ 0 h 40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01"/>
                <a:gd name="T121" fmla="*/ 0 h 406"/>
                <a:gd name="T122" fmla="*/ 401 w 401"/>
                <a:gd name="T123" fmla="*/ 406 h 40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01" h="406">
                  <a:moveTo>
                    <a:pt x="252" y="13"/>
                  </a:moveTo>
                  <a:lnTo>
                    <a:pt x="87" y="13"/>
                  </a:lnTo>
                  <a:lnTo>
                    <a:pt x="85" y="27"/>
                  </a:lnTo>
                  <a:lnTo>
                    <a:pt x="82" y="41"/>
                  </a:lnTo>
                  <a:lnTo>
                    <a:pt x="81" y="53"/>
                  </a:lnTo>
                  <a:lnTo>
                    <a:pt x="79" y="66"/>
                  </a:lnTo>
                  <a:lnTo>
                    <a:pt x="77" y="77"/>
                  </a:lnTo>
                  <a:lnTo>
                    <a:pt x="74" y="89"/>
                  </a:lnTo>
                  <a:lnTo>
                    <a:pt x="71" y="101"/>
                  </a:lnTo>
                  <a:lnTo>
                    <a:pt x="69" y="114"/>
                  </a:lnTo>
                  <a:lnTo>
                    <a:pt x="0" y="406"/>
                  </a:lnTo>
                  <a:lnTo>
                    <a:pt x="161" y="406"/>
                  </a:lnTo>
                  <a:lnTo>
                    <a:pt x="199" y="248"/>
                  </a:lnTo>
                  <a:lnTo>
                    <a:pt x="205" y="222"/>
                  </a:lnTo>
                  <a:lnTo>
                    <a:pt x="214" y="198"/>
                  </a:lnTo>
                  <a:lnTo>
                    <a:pt x="227" y="177"/>
                  </a:lnTo>
                  <a:lnTo>
                    <a:pt x="241" y="160"/>
                  </a:lnTo>
                  <a:lnTo>
                    <a:pt x="261" y="145"/>
                  </a:lnTo>
                  <a:lnTo>
                    <a:pt x="282" y="136"/>
                  </a:lnTo>
                  <a:lnTo>
                    <a:pt x="308" y="129"/>
                  </a:lnTo>
                  <a:lnTo>
                    <a:pt x="337" y="127"/>
                  </a:lnTo>
                  <a:lnTo>
                    <a:pt x="342" y="127"/>
                  </a:lnTo>
                  <a:lnTo>
                    <a:pt x="346" y="127"/>
                  </a:lnTo>
                  <a:lnTo>
                    <a:pt x="350" y="127"/>
                  </a:lnTo>
                  <a:lnTo>
                    <a:pt x="354" y="127"/>
                  </a:lnTo>
                  <a:lnTo>
                    <a:pt x="359" y="127"/>
                  </a:lnTo>
                  <a:lnTo>
                    <a:pt x="363" y="127"/>
                  </a:lnTo>
                  <a:lnTo>
                    <a:pt x="367" y="128"/>
                  </a:lnTo>
                  <a:lnTo>
                    <a:pt x="371" y="128"/>
                  </a:lnTo>
                  <a:lnTo>
                    <a:pt x="401" y="0"/>
                  </a:lnTo>
                  <a:lnTo>
                    <a:pt x="375" y="1"/>
                  </a:lnTo>
                  <a:lnTo>
                    <a:pt x="350" y="4"/>
                  </a:lnTo>
                  <a:lnTo>
                    <a:pt x="327" y="10"/>
                  </a:lnTo>
                  <a:lnTo>
                    <a:pt x="306" y="18"/>
                  </a:lnTo>
                  <a:lnTo>
                    <a:pt x="285" y="31"/>
                  </a:lnTo>
                  <a:lnTo>
                    <a:pt x="267" y="45"/>
                  </a:lnTo>
                  <a:lnTo>
                    <a:pt x="252" y="64"/>
                  </a:lnTo>
                  <a:lnTo>
                    <a:pt x="238" y="86"/>
                  </a:lnTo>
                  <a:lnTo>
                    <a:pt x="237" y="86"/>
                  </a:lnTo>
                  <a:lnTo>
                    <a:pt x="252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8141" name="Freeform 17">
              <a:extLst>
                <a:ext uri="{FF2B5EF4-FFF2-40B4-BE49-F238E27FC236}">
                  <a16:creationId xmlns:a16="http://schemas.microsoft.com/office/drawing/2014/main" id="{B3B347A5-DF97-4BE2-B95C-BB9B0191CF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23" y="349"/>
              <a:ext cx="97" cy="104"/>
            </a:xfrm>
            <a:custGeom>
              <a:avLst/>
              <a:gdLst>
                <a:gd name="T0" fmla="*/ 0 w 484"/>
                <a:gd name="T1" fmla="*/ 0 h 418"/>
                <a:gd name="T2" fmla="*/ 0 w 484"/>
                <a:gd name="T3" fmla="*/ 0 h 418"/>
                <a:gd name="T4" fmla="*/ 0 w 484"/>
                <a:gd name="T5" fmla="*/ 0 h 418"/>
                <a:gd name="T6" fmla="*/ 0 w 484"/>
                <a:gd name="T7" fmla="*/ 0 h 418"/>
                <a:gd name="T8" fmla="*/ 0 w 484"/>
                <a:gd name="T9" fmla="*/ 0 h 418"/>
                <a:gd name="T10" fmla="*/ 0 w 484"/>
                <a:gd name="T11" fmla="*/ 0 h 418"/>
                <a:gd name="T12" fmla="*/ 0 w 484"/>
                <a:gd name="T13" fmla="*/ 0 h 418"/>
                <a:gd name="T14" fmla="*/ 0 w 484"/>
                <a:gd name="T15" fmla="*/ 0 h 418"/>
                <a:gd name="T16" fmla="*/ 0 w 484"/>
                <a:gd name="T17" fmla="*/ 0 h 418"/>
                <a:gd name="T18" fmla="*/ 0 w 484"/>
                <a:gd name="T19" fmla="*/ 0 h 418"/>
                <a:gd name="T20" fmla="*/ 0 w 484"/>
                <a:gd name="T21" fmla="*/ 0 h 418"/>
                <a:gd name="T22" fmla="*/ 0 w 484"/>
                <a:gd name="T23" fmla="*/ 0 h 418"/>
                <a:gd name="T24" fmla="*/ 0 w 484"/>
                <a:gd name="T25" fmla="*/ 0 h 418"/>
                <a:gd name="T26" fmla="*/ 0 w 484"/>
                <a:gd name="T27" fmla="*/ 0 h 418"/>
                <a:gd name="T28" fmla="*/ 0 w 484"/>
                <a:gd name="T29" fmla="*/ 0 h 418"/>
                <a:gd name="T30" fmla="*/ 0 w 484"/>
                <a:gd name="T31" fmla="*/ 0 h 418"/>
                <a:gd name="T32" fmla="*/ 0 w 484"/>
                <a:gd name="T33" fmla="*/ 0 h 418"/>
                <a:gd name="T34" fmla="*/ 0 w 484"/>
                <a:gd name="T35" fmla="*/ 0 h 418"/>
                <a:gd name="T36" fmla="*/ 0 w 484"/>
                <a:gd name="T37" fmla="*/ 0 h 418"/>
                <a:gd name="T38" fmla="*/ 0 w 484"/>
                <a:gd name="T39" fmla="*/ 0 h 418"/>
                <a:gd name="T40" fmla="*/ 0 w 484"/>
                <a:gd name="T41" fmla="*/ 0 h 418"/>
                <a:gd name="T42" fmla="*/ 0 w 484"/>
                <a:gd name="T43" fmla="*/ 0 h 418"/>
                <a:gd name="T44" fmla="*/ 0 w 484"/>
                <a:gd name="T45" fmla="*/ 0 h 418"/>
                <a:gd name="T46" fmla="*/ 0 w 484"/>
                <a:gd name="T47" fmla="*/ 0 h 418"/>
                <a:gd name="T48" fmla="*/ 0 w 484"/>
                <a:gd name="T49" fmla="*/ 0 h 418"/>
                <a:gd name="T50" fmla="*/ 0 w 484"/>
                <a:gd name="T51" fmla="*/ 0 h 418"/>
                <a:gd name="T52" fmla="*/ 0 w 484"/>
                <a:gd name="T53" fmla="*/ 0 h 418"/>
                <a:gd name="T54" fmla="*/ 0 w 484"/>
                <a:gd name="T55" fmla="*/ 0 h 418"/>
                <a:gd name="T56" fmla="*/ 0 w 484"/>
                <a:gd name="T57" fmla="*/ 0 h 418"/>
                <a:gd name="T58" fmla="*/ 0 w 484"/>
                <a:gd name="T59" fmla="*/ 0 h 418"/>
                <a:gd name="T60" fmla="*/ 0 w 484"/>
                <a:gd name="T61" fmla="*/ 0 h 418"/>
                <a:gd name="T62" fmla="*/ 0 w 484"/>
                <a:gd name="T63" fmla="*/ 0 h 418"/>
                <a:gd name="T64" fmla="*/ 0 w 484"/>
                <a:gd name="T65" fmla="*/ 0 h 418"/>
                <a:gd name="T66" fmla="*/ 0 w 484"/>
                <a:gd name="T67" fmla="*/ 0 h 418"/>
                <a:gd name="T68" fmla="*/ 0 w 484"/>
                <a:gd name="T69" fmla="*/ 0 h 418"/>
                <a:gd name="T70" fmla="*/ 0 w 484"/>
                <a:gd name="T71" fmla="*/ 0 h 418"/>
                <a:gd name="T72" fmla="*/ 0 w 484"/>
                <a:gd name="T73" fmla="*/ 0 h 418"/>
                <a:gd name="T74" fmla="*/ 0 w 484"/>
                <a:gd name="T75" fmla="*/ 0 h 418"/>
                <a:gd name="T76" fmla="*/ 0 w 484"/>
                <a:gd name="T77" fmla="*/ 0 h 418"/>
                <a:gd name="T78" fmla="*/ 0 w 484"/>
                <a:gd name="T79" fmla="*/ 0 h 418"/>
                <a:gd name="T80" fmla="*/ 0 w 484"/>
                <a:gd name="T81" fmla="*/ 0 h 418"/>
                <a:gd name="T82" fmla="*/ 0 w 484"/>
                <a:gd name="T83" fmla="*/ 0 h 418"/>
                <a:gd name="T84" fmla="*/ 0 w 484"/>
                <a:gd name="T85" fmla="*/ 0 h 418"/>
                <a:gd name="T86" fmla="*/ 0 w 484"/>
                <a:gd name="T87" fmla="*/ 0 h 418"/>
                <a:gd name="T88" fmla="*/ 0 w 484"/>
                <a:gd name="T89" fmla="*/ 0 h 4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84"/>
                <a:gd name="T136" fmla="*/ 0 h 418"/>
                <a:gd name="T137" fmla="*/ 484 w 484"/>
                <a:gd name="T138" fmla="*/ 418 h 4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84" h="418">
                  <a:moveTo>
                    <a:pt x="162" y="279"/>
                  </a:moveTo>
                  <a:lnTo>
                    <a:pt x="166" y="270"/>
                  </a:lnTo>
                  <a:lnTo>
                    <a:pt x="169" y="261"/>
                  </a:lnTo>
                  <a:lnTo>
                    <a:pt x="175" y="254"/>
                  </a:lnTo>
                  <a:lnTo>
                    <a:pt x="182" y="247"/>
                  </a:lnTo>
                  <a:lnTo>
                    <a:pt x="190" y="241"/>
                  </a:lnTo>
                  <a:lnTo>
                    <a:pt x="199" y="236"/>
                  </a:lnTo>
                  <a:lnTo>
                    <a:pt x="208" y="231"/>
                  </a:lnTo>
                  <a:lnTo>
                    <a:pt x="217" y="227"/>
                  </a:lnTo>
                  <a:lnTo>
                    <a:pt x="227" y="224"/>
                  </a:lnTo>
                  <a:lnTo>
                    <a:pt x="237" y="222"/>
                  </a:lnTo>
                  <a:lnTo>
                    <a:pt x="247" y="219"/>
                  </a:lnTo>
                  <a:lnTo>
                    <a:pt x="258" y="218"/>
                  </a:lnTo>
                  <a:lnTo>
                    <a:pt x="270" y="218"/>
                  </a:lnTo>
                  <a:lnTo>
                    <a:pt x="282" y="218"/>
                  </a:lnTo>
                  <a:lnTo>
                    <a:pt x="295" y="218"/>
                  </a:lnTo>
                  <a:lnTo>
                    <a:pt x="307" y="218"/>
                  </a:lnTo>
                  <a:lnTo>
                    <a:pt x="302" y="238"/>
                  </a:lnTo>
                  <a:lnTo>
                    <a:pt x="296" y="258"/>
                  </a:lnTo>
                  <a:lnTo>
                    <a:pt x="288" y="277"/>
                  </a:lnTo>
                  <a:lnTo>
                    <a:pt x="279" y="295"/>
                  </a:lnTo>
                  <a:lnTo>
                    <a:pt x="265" y="309"/>
                  </a:lnTo>
                  <a:lnTo>
                    <a:pt x="249" y="321"/>
                  </a:lnTo>
                  <a:lnTo>
                    <a:pt x="229" y="328"/>
                  </a:lnTo>
                  <a:lnTo>
                    <a:pt x="205" y="331"/>
                  </a:lnTo>
                  <a:lnTo>
                    <a:pt x="194" y="330"/>
                  </a:lnTo>
                  <a:lnTo>
                    <a:pt x="185" y="327"/>
                  </a:lnTo>
                  <a:lnTo>
                    <a:pt x="177" y="323"/>
                  </a:lnTo>
                  <a:lnTo>
                    <a:pt x="170" y="315"/>
                  </a:lnTo>
                  <a:lnTo>
                    <a:pt x="165" y="308"/>
                  </a:lnTo>
                  <a:lnTo>
                    <a:pt x="162" y="300"/>
                  </a:lnTo>
                  <a:lnTo>
                    <a:pt x="161" y="289"/>
                  </a:lnTo>
                  <a:lnTo>
                    <a:pt x="162" y="279"/>
                  </a:lnTo>
                  <a:close/>
                  <a:moveTo>
                    <a:pt x="424" y="406"/>
                  </a:moveTo>
                  <a:lnTo>
                    <a:pt x="425" y="390"/>
                  </a:lnTo>
                  <a:lnTo>
                    <a:pt x="428" y="376"/>
                  </a:lnTo>
                  <a:lnTo>
                    <a:pt x="428" y="363"/>
                  </a:lnTo>
                  <a:lnTo>
                    <a:pt x="429" y="354"/>
                  </a:lnTo>
                  <a:lnTo>
                    <a:pt x="430" y="346"/>
                  </a:lnTo>
                  <a:lnTo>
                    <a:pt x="431" y="337"/>
                  </a:lnTo>
                  <a:lnTo>
                    <a:pt x="432" y="331"/>
                  </a:lnTo>
                  <a:lnTo>
                    <a:pt x="433" y="325"/>
                  </a:lnTo>
                  <a:lnTo>
                    <a:pt x="481" y="123"/>
                  </a:lnTo>
                  <a:lnTo>
                    <a:pt x="484" y="108"/>
                  </a:lnTo>
                  <a:lnTo>
                    <a:pt x="484" y="93"/>
                  </a:lnTo>
                  <a:lnTo>
                    <a:pt x="482" y="80"/>
                  </a:lnTo>
                  <a:lnTo>
                    <a:pt x="477" y="67"/>
                  </a:lnTo>
                  <a:lnTo>
                    <a:pt x="471" y="56"/>
                  </a:lnTo>
                  <a:lnTo>
                    <a:pt x="463" y="45"/>
                  </a:lnTo>
                  <a:lnTo>
                    <a:pt x="453" y="37"/>
                  </a:lnTo>
                  <a:lnTo>
                    <a:pt x="441" y="28"/>
                  </a:lnTo>
                  <a:lnTo>
                    <a:pt x="429" y="22"/>
                  </a:lnTo>
                  <a:lnTo>
                    <a:pt x="415" y="16"/>
                  </a:lnTo>
                  <a:lnTo>
                    <a:pt x="401" y="11"/>
                  </a:lnTo>
                  <a:lnTo>
                    <a:pt x="385" y="7"/>
                  </a:lnTo>
                  <a:lnTo>
                    <a:pt x="369" y="4"/>
                  </a:lnTo>
                  <a:lnTo>
                    <a:pt x="353" y="2"/>
                  </a:lnTo>
                  <a:lnTo>
                    <a:pt x="336" y="0"/>
                  </a:lnTo>
                  <a:lnTo>
                    <a:pt x="320" y="0"/>
                  </a:lnTo>
                  <a:lnTo>
                    <a:pt x="302" y="0"/>
                  </a:lnTo>
                  <a:lnTo>
                    <a:pt x="283" y="1"/>
                  </a:lnTo>
                  <a:lnTo>
                    <a:pt x="264" y="3"/>
                  </a:lnTo>
                  <a:lnTo>
                    <a:pt x="244" y="5"/>
                  </a:lnTo>
                  <a:lnTo>
                    <a:pt x="225" y="9"/>
                  </a:lnTo>
                  <a:lnTo>
                    <a:pt x="205" y="13"/>
                  </a:lnTo>
                  <a:lnTo>
                    <a:pt x="186" y="18"/>
                  </a:lnTo>
                  <a:lnTo>
                    <a:pt x="167" y="24"/>
                  </a:lnTo>
                  <a:lnTo>
                    <a:pt x="150" y="32"/>
                  </a:lnTo>
                  <a:lnTo>
                    <a:pt x="133" y="41"/>
                  </a:lnTo>
                  <a:lnTo>
                    <a:pt x="118" y="51"/>
                  </a:lnTo>
                  <a:lnTo>
                    <a:pt x="105" y="63"/>
                  </a:lnTo>
                  <a:lnTo>
                    <a:pt x="93" y="76"/>
                  </a:lnTo>
                  <a:lnTo>
                    <a:pt x="82" y="93"/>
                  </a:lnTo>
                  <a:lnTo>
                    <a:pt x="74" y="111"/>
                  </a:lnTo>
                  <a:lnTo>
                    <a:pt x="69" y="131"/>
                  </a:lnTo>
                  <a:lnTo>
                    <a:pt x="221" y="131"/>
                  </a:lnTo>
                  <a:lnTo>
                    <a:pt x="223" y="121"/>
                  </a:lnTo>
                  <a:lnTo>
                    <a:pt x="228" y="111"/>
                  </a:lnTo>
                  <a:lnTo>
                    <a:pt x="234" y="101"/>
                  </a:lnTo>
                  <a:lnTo>
                    <a:pt x="240" y="92"/>
                  </a:lnTo>
                  <a:lnTo>
                    <a:pt x="249" y="84"/>
                  </a:lnTo>
                  <a:lnTo>
                    <a:pt x="261" y="76"/>
                  </a:lnTo>
                  <a:lnTo>
                    <a:pt x="273" y="72"/>
                  </a:lnTo>
                  <a:lnTo>
                    <a:pt x="287" y="70"/>
                  </a:lnTo>
                  <a:lnTo>
                    <a:pt x="307" y="71"/>
                  </a:lnTo>
                  <a:lnTo>
                    <a:pt x="320" y="76"/>
                  </a:lnTo>
                  <a:lnTo>
                    <a:pt x="328" y="86"/>
                  </a:lnTo>
                  <a:lnTo>
                    <a:pt x="332" y="97"/>
                  </a:lnTo>
                  <a:lnTo>
                    <a:pt x="332" y="111"/>
                  </a:lnTo>
                  <a:lnTo>
                    <a:pt x="330" y="124"/>
                  </a:lnTo>
                  <a:lnTo>
                    <a:pt x="326" y="139"/>
                  </a:lnTo>
                  <a:lnTo>
                    <a:pt x="323" y="153"/>
                  </a:lnTo>
                  <a:lnTo>
                    <a:pt x="272" y="153"/>
                  </a:lnTo>
                  <a:lnTo>
                    <a:pt x="246" y="153"/>
                  </a:lnTo>
                  <a:lnTo>
                    <a:pt x="221" y="155"/>
                  </a:lnTo>
                  <a:lnTo>
                    <a:pt x="197" y="157"/>
                  </a:lnTo>
                  <a:lnTo>
                    <a:pt x="175" y="160"/>
                  </a:lnTo>
                  <a:lnTo>
                    <a:pt x="153" y="164"/>
                  </a:lnTo>
                  <a:lnTo>
                    <a:pt x="132" y="169"/>
                  </a:lnTo>
                  <a:lnTo>
                    <a:pt x="113" y="176"/>
                  </a:lnTo>
                  <a:lnTo>
                    <a:pt x="95" y="183"/>
                  </a:lnTo>
                  <a:lnTo>
                    <a:pt x="78" y="192"/>
                  </a:lnTo>
                  <a:lnTo>
                    <a:pt x="63" y="202"/>
                  </a:lnTo>
                  <a:lnTo>
                    <a:pt x="49" y="213"/>
                  </a:lnTo>
                  <a:lnTo>
                    <a:pt x="37" y="225"/>
                  </a:lnTo>
                  <a:lnTo>
                    <a:pt x="26" y="238"/>
                  </a:lnTo>
                  <a:lnTo>
                    <a:pt x="17" y="253"/>
                  </a:lnTo>
                  <a:lnTo>
                    <a:pt x="10" y="268"/>
                  </a:lnTo>
                  <a:lnTo>
                    <a:pt x="5" y="286"/>
                  </a:lnTo>
                  <a:lnTo>
                    <a:pt x="0" y="315"/>
                  </a:lnTo>
                  <a:lnTo>
                    <a:pt x="1" y="342"/>
                  </a:lnTo>
                  <a:lnTo>
                    <a:pt x="7" y="363"/>
                  </a:lnTo>
                  <a:lnTo>
                    <a:pt x="19" y="382"/>
                  </a:lnTo>
                  <a:lnTo>
                    <a:pt x="37" y="398"/>
                  </a:lnTo>
                  <a:lnTo>
                    <a:pt x="61" y="408"/>
                  </a:lnTo>
                  <a:lnTo>
                    <a:pt x="90" y="416"/>
                  </a:lnTo>
                  <a:lnTo>
                    <a:pt x="125" y="418"/>
                  </a:lnTo>
                  <a:lnTo>
                    <a:pt x="153" y="416"/>
                  </a:lnTo>
                  <a:lnTo>
                    <a:pt x="179" y="411"/>
                  </a:lnTo>
                  <a:lnTo>
                    <a:pt x="202" y="404"/>
                  </a:lnTo>
                  <a:lnTo>
                    <a:pt x="221" y="396"/>
                  </a:lnTo>
                  <a:lnTo>
                    <a:pt x="238" y="385"/>
                  </a:lnTo>
                  <a:lnTo>
                    <a:pt x="253" y="375"/>
                  </a:lnTo>
                  <a:lnTo>
                    <a:pt x="266" y="363"/>
                  </a:lnTo>
                  <a:lnTo>
                    <a:pt x="276" y="352"/>
                  </a:lnTo>
                  <a:lnTo>
                    <a:pt x="279" y="352"/>
                  </a:lnTo>
                  <a:lnTo>
                    <a:pt x="276" y="362"/>
                  </a:lnTo>
                  <a:lnTo>
                    <a:pt x="274" y="371"/>
                  </a:lnTo>
                  <a:lnTo>
                    <a:pt x="273" y="379"/>
                  </a:lnTo>
                  <a:lnTo>
                    <a:pt x="272" y="385"/>
                  </a:lnTo>
                  <a:lnTo>
                    <a:pt x="271" y="392"/>
                  </a:lnTo>
                  <a:lnTo>
                    <a:pt x="270" y="397"/>
                  </a:lnTo>
                  <a:lnTo>
                    <a:pt x="270" y="401"/>
                  </a:lnTo>
                  <a:lnTo>
                    <a:pt x="270" y="406"/>
                  </a:lnTo>
                  <a:lnTo>
                    <a:pt x="424" y="4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8142" name="Freeform 18">
              <a:extLst>
                <a:ext uri="{FF2B5EF4-FFF2-40B4-BE49-F238E27FC236}">
                  <a16:creationId xmlns:a16="http://schemas.microsoft.com/office/drawing/2014/main" id="{D1285578-7D0F-4C72-8606-6F8F2F8220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6" y="349"/>
              <a:ext cx="115" cy="139"/>
            </a:xfrm>
            <a:custGeom>
              <a:avLst/>
              <a:gdLst>
                <a:gd name="T0" fmla="*/ 0 w 574"/>
                <a:gd name="T1" fmla="*/ 0 h 557"/>
                <a:gd name="T2" fmla="*/ 0 w 574"/>
                <a:gd name="T3" fmla="*/ 0 h 557"/>
                <a:gd name="T4" fmla="*/ 0 w 574"/>
                <a:gd name="T5" fmla="*/ 0 h 557"/>
                <a:gd name="T6" fmla="*/ 0 w 574"/>
                <a:gd name="T7" fmla="*/ 0 h 557"/>
                <a:gd name="T8" fmla="*/ 0 w 574"/>
                <a:gd name="T9" fmla="*/ 0 h 557"/>
                <a:gd name="T10" fmla="*/ 0 w 574"/>
                <a:gd name="T11" fmla="*/ 0 h 557"/>
                <a:gd name="T12" fmla="*/ 0 w 574"/>
                <a:gd name="T13" fmla="*/ 0 h 557"/>
                <a:gd name="T14" fmla="*/ 0 w 574"/>
                <a:gd name="T15" fmla="*/ 0 h 557"/>
                <a:gd name="T16" fmla="*/ 0 w 574"/>
                <a:gd name="T17" fmla="*/ 0 h 557"/>
                <a:gd name="T18" fmla="*/ 0 w 574"/>
                <a:gd name="T19" fmla="*/ 0 h 557"/>
                <a:gd name="T20" fmla="*/ 0 w 574"/>
                <a:gd name="T21" fmla="*/ 0 h 557"/>
                <a:gd name="T22" fmla="*/ 0 w 574"/>
                <a:gd name="T23" fmla="*/ 0 h 557"/>
                <a:gd name="T24" fmla="*/ 0 w 574"/>
                <a:gd name="T25" fmla="*/ 0 h 557"/>
                <a:gd name="T26" fmla="*/ 0 w 574"/>
                <a:gd name="T27" fmla="*/ 0 h 557"/>
                <a:gd name="T28" fmla="*/ 0 w 574"/>
                <a:gd name="T29" fmla="*/ 0 h 557"/>
                <a:gd name="T30" fmla="*/ 0 w 574"/>
                <a:gd name="T31" fmla="*/ 0 h 557"/>
                <a:gd name="T32" fmla="*/ 0 w 574"/>
                <a:gd name="T33" fmla="*/ 0 h 557"/>
                <a:gd name="T34" fmla="*/ 0 w 574"/>
                <a:gd name="T35" fmla="*/ 0 h 557"/>
                <a:gd name="T36" fmla="*/ 0 w 574"/>
                <a:gd name="T37" fmla="*/ 0 h 557"/>
                <a:gd name="T38" fmla="*/ 0 w 574"/>
                <a:gd name="T39" fmla="*/ 0 h 557"/>
                <a:gd name="T40" fmla="*/ 0 w 574"/>
                <a:gd name="T41" fmla="*/ 0 h 557"/>
                <a:gd name="T42" fmla="*/ 0 w 574"/>
                <a:gd name="T43" fmla="*/ 0 h 557"/>
                <a:gd name="T44" fmla="*/ 0 w 574"/>
                <a:gd name="T45" fmla="*/ 0 h 557"/>
                <a:gd name="T46" fmla="*/ 0 w 574"/>
                <a:gd name="T47" fmla="*/ 0 h 557"/>
                <a:gd name="T48" fmla="*/ 0 w 574"/>
                <a:gd name="T49" fmla="*/ 0 h 557"/>
                <a:gd name="T50" fmla="*/ 0 w 574"/>
                <a:gd name="T51" fmla="*/ 0 h 557"/>
                <a:gd name="T52" fmla="*/ 0 w 574"/>
                <a:gd name="T53" fmla="*/ 0 h 557"/>
                <a:gd name="T54" fmla="*/ 0 w 574"/>
                <a:gd name="T55" fmla="*/ 0 h 557"/>
                <a:gd name="T56" fmla="*/ 0 w 574"/>
                <a:gd name="T57" fmla="*/ 0 h 557"/>
                <a:gd name="T58" fmla="*/ 0 w 574"/>
                <a:gd name="T59" fmla="*/ 0 h 557"/>
                <a:gd name="T60" fmla="*/ 0 w 574"/>
                <a:gd name="T61" fmla="*/ 0 h 557"/>
                <a:gd name="T62" fmla="*/ 0 w 574"/>
                <a:gd name="T63" fmla="*/ 0 h 557"/>
                <a:gd name="T64" fmla="*/ 0 w 574"/>
                <a:gd name="T65" fmla="*/ 0 h 557"/>
                <a:gd name="T66" fmla="*/ 0 w 574"/>
                <a:gd name="T67" fmla="*/ 0 h 557"/>
                <a:gd name="T68" fmla="*/ 0 w 574"/>
                <a:gd name="T69" fmla="*/ 0 h 557"/>
                <a:gd name="T70" fmla="*/ 0 w 574"/>
                <a:gd name="T71" fmla="*/ 0 h 557"/>
                <a:gd name="T72" fmla="*/ 0 w 574"/>
                <a:gd name="T73" fmla="*/ 0 h 557"/>
                <a:gd name="T74" fmla="*/ 0 w 574"/>
                <a:gd name="T75" fmla="*/ 0 h 557"/>
                <a:gd name="T76" fmla="*/ 0 w 574"/>
                <a:gd name="T77" fmla="*/ 0 h 557"/>
                <a:gd name="T78" fmla="*/ 0 w 574"/>
                <a:gd name="T79" fmla="*/ 0 h 557"/>
                <a:gd name="T80" fmla="*/ 0 w 574"/>
                <a:gd name="T81" fmla="*/ 0 h 557"/>
                <a:gd name="T82" fmla="*/ 0 w 574"/>
                <a:gd name="T83" fmla="*/ 0 h 557"/>
                <a:gd name="T84" fmla="*/ 0 w 574"/>
                <a:gd name="T85" fmla="*/ 0 h 557"/>
                <a:gd name="T86" fmla="*/ 0 w 574"/>
                <a:gd name="T87" fmla="*/ 0 h 5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74"/>
                <a:gd name="T133" fmla="*/ 0 h 557"/>
                <a:gd name="T134" fmla="*/ 574 w 574"/>
                <a:gd name="T135" fmla="*/ 557 h 5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74" h="557">
                  <a:moveTo>
                    <a:pt x="289" y="13"/>
                  </a:moveTo>
                  <a:lnTo>
                    <a:pt x="128" y="13"/>
                  </a:lnTo>
                  <a:lnTo>
                    <a:pt x="0" y="557"/>
                  </a:lnTo>
                  <a:lnTo>
                    <a:pt x="162" y="557"/>
                  </a:lnTo>
                  <a:lnTo>
                    <a:pt x="208" y="358"/>
                  </a:lnTo>
                  <a:lnTo>
                    <a:pt x="210" y="358"/>
                  </a:lnTo>
                  <a:lnTo>
                    <a:pt x="219" y="371"/>
                  </a:lnTo>
                  <a:lnTo>
                    <a:pt x="229" y="382"/>
                  </a:lnTo>
                  <a:lnTo>
                    <a:pt x="241" y="393"/>
                  </a:lnTo>
                  <a:lnTo>
                    <a:pt x="254" y="401"/>
                  </a:lnTo>
                  <a:lnTo>
                    <a:pt x="268" y="408"/>
                  </a:lnTo>
                  <a:lnTo>
                    <a:pt x="284" y="414"/>
                  </a:lnTo>
                  <a:lnTo>
                    <a:pt x="299" y="417"/>
                  </a:lnTo>
                  <a:lnTo>
                    <a:pt x="317" y="418"/>
                  </a:lnTo>
                  <a:lnTo>
                    <a:pt x="342" y="417"/>
                  </a:lnTo>
                  <a:lnTo>
                    <a:pt x="366" y="414"/>
                  </a:lnTo>
                  <a:lnTo>
                    <a:pt x="389" y="408"/>
                  </a:lnTo>
                  <a:lnTo>
                    <a:pt x="410" y="400"/>
                  </a:lnTo>
                  <a:lnTo>
                    <a:pt x="430" y="392"/>
                  </a:lnTo>
                  <a:lnTo>
                    <a:pt x="450" y="380"/>
                  </a:lnTo>
                  <a:lnTo>
                    <a:pt x="466" y="368"/>
                  </a:lnTo>
                  <a:lnTo>
                    <a:pt x="483" y="354"/>
                  </a:lnTo>
                  <a:lnTo>
                    <a:pt x="498" y="338"/>
                  </a:lnTo>
                  <a:lnTo>
                    <a:pt x="512" y="322"/>
                  </a:lnTo>
                  <a:lnTo>
                    <a:pt x="524" y="304"/>
                  </a:lnTo>
                  <a:lnTo>
                    <a:pt x="535" y="285"/>
                  </a:lnTo>
                  <a:lnTo>
                    <a:pt x="545" y="265"/>
                  </a:lnTo>
                  <a:lnTo>
                    <a:pt x="554" y="246"/>
                  </a:lnTo>
                  <a:lnTo>
                    <a:pt x="561" y="225"/>
                  </a:lnTo>
                  <a:lnTo>
                    <a:pt x="567" y="203"/>
                  </a:lnTo>
                  <a:lnTo>
                    <a:pt x="570" y="184"/>
                  </a:lnTo>
                  <a:lnTo>
                    <a:pt x="574" y="165"/>
                  </a:lnTo>
                  <a:lnTo>
                    <a:pt x="574" y="146"/>
                  </a:lnTo>
                  <a:lnTo>
                    <a:pt x="574" y="128"/>
                  </a:lnTo>
                  <a:lnTo>
                    <a:pt x="571" y="111"/>
                  </a:lnTo>
                  <a:lnTo>
                    <a:pt x="568" y="94"/>
                  </a:lnTo>
                  <a:lnTo>
                    <a:pt x="562" y="77"/>
                  </a:lnTo>
                  <a:lnTo>
                    <a:pt x="556" y="63"/>
                  </a:lnTo>
                  <a:lnTo>
                    <a:pt x="548" y="49"/>
                  </a:lnTo>
                  <a:lnTo>
                    <a:pt x="536" y="38"/>
                  </a:lnTo>
                  <a:lnTo>
                    <a:pt x="524" y="26"/>
                  </a:lnTo>
                  <a:lnTo>
                    <a:pt x="510" y="18"/>
                  </a:lnTo>
                  <a:lnTo>
                    <a:pt x="494" y="11"/>
                  </a:lnTo>
                  <a:lnTo>
                    <a:pt x="475" y="4"/>
                  </a:lnTo>
                  <a:lnTo>
                    <a:pt x="455" y="1"/>
                  </a:lnTo>
                  <a:lnTo>
                    <a:pt x="433" y="0"/>
                  </a:lnTo>
                  <a:lnTo>
                    <a:pt x="410" y="1"/>
                  </a:lnTo>
                  <a:lnTo>
                    <a:pt x="387" y="4"/>
                  </a:lnTo>
                  <a:lnTo>
                    <a:pt x="367" y="10"/>
                  </a:lnTo>
                  <a:lnTo>
                    <a:pt x="348" y="17"/>
                  </a:lnTo>
                  <a:lnTo>
                    <a:pt x="329" y="26"/>
                  </a:lnTo>
                  <a:lnTo>
                    <a:pt x="312" y="38"/>
                  </a:lnTo>
                  <a:lnTo>
                    <a:pt x="295" y="52"/>
                  </a:lnTo>
                  <a:lnTo>
                    <a:pt x="278" y="68"/>
                  </a:lnTo>
                  <a:lnTo>
                    <a:pt x="276" y="68"/>
                  </a:lnTo>
                  <a:lnTo>
                    <a:pt x="289" y="13"/>
                  </a:lnTo>
                  <a:close/>
                  <a:moveTo>
                    <a:pt x="350" y="87"/>
                  </a:moveTo>
                  <a:lnTo>
                    <a:pt x="373" y="90"/>
                  </a:lnTo>
                  <a:lnTo>
                    <a:pt x="389" y="99"/>
                  </a:lnTo>
                  <a:lnTo>
                    <a:pt x="399" y="112"/>
                  </a:lnTo>
                  <a:lnTo>
                    <a:pt x="404" y="129"/>
                  </a:lnTo>
                  <a:lnTo>
                    <a:pt x="407" y="148"/>
                  </a:lnTo>
                  <a:lnTo>
                    <a:pt x="407" y="168"/>
                  </a:lnTo>
                  <a:lnTo>
                    <a:pt x="403" y="189"/>
                  </a:lnTo>
                  <a:lnTo>
                    <a:pt x="400" y="209"/>
                  </a:lnTo>
                  <a:lnTo>
                    <a:pt x="394" y="229"/>
                  </a:lnTo>
                  <a:lnTo>
                    <a:pt x="387" y="250"/>
                  </a:lnTo>
                  <a:lnTo>
                    <a:pt x="378" y="270"/>
                  </a:lnTo>
                  <a:lnTo>
                    <a:pt x="367" y="288"/>
                  </a:lnTo>
                  <a:lnTo>
                    <a:pt x="354" y="306"/>
                  </a:lnTo>
                  <a:lnTo>
                    <a:pt x="337" y="319"/>
                  </a:lnTo>
                  <a:lnTo>
                    <a:pt x="316" y="328"/>
                  </a:lnTo>
                  <a:lnTo>
                    <a:pt x="293" y="331"/>
                  </a:lnTo>
                  <a:lnTo>
                    <a:pt x="270" y="328"/>
                  </a:lnTo>
                  <a:lnTo>
                    <a:pt x="254" y="319"/>
                  </a:lnTo>
                  <a:lnTo>
                    <a:pt x="244" y="306"/>
                  </a:lnTo>
                  <a:lnTo>
                    <a:pt x="238" y="288"/>
                  </a:lnTo>
                  <a:lnTo>
                    <a:pt x="236" y="270"/>
                  </a:lnTo>
                  <a:lnTo>
                    <a:pt x="236" y="250"/>
                  </a:lnTo>
                  <a:lnTo>
                    <a:pt x="240" y="229"/>
                  </a:lnTo>
                  <a:lnTo>
                    <a:pt x="243" y="209"/>
                  </a:lnTo>
                  <a:lnTo>
                    <a:pt x="249" y="189"/>
                  </a:lnTo>
                  <a:lnTo>
                    <a:pt x="255" y="168"/>
                  </a:lnTo>
                  <a:lnTo>
                    <a:pt x="264" y="148"/>
                  </a:lnTo>
                  <a:lnTo>
                    <a:pt x="276" y="129"/>
                  </a:lnTo>
                  <a:lnTo>
                    <a:pt x="289" y="112"/>
                  </a:lnTo>
                  <a:lnTo>
                    <a:pt x="306" y="99"/>
                  </a:lnTo>
                  <a:lnTo>
                    <a:pt x="327" y="90"/>
                  </a:lnTo>
                  <a:lnTo>
                    <a:pt x="350" y="87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8143" name="Freeform 19">
              <a:extLst>
                <a:ext uri="{FF2B5EF4-FFF2-40B4-BE49-F238E27FC236}">
                  <a16:creationId xmlns:a16="http://schemas.microsoft.com/office/drawing/2014/main" id="{6435D3C5-0158-4962-AB2D-B41A0AA796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8" y="349"/>
              <a:ext cx="97" cy="104"/>
            </a:xfrm>
            <a:custGeom>
              <a:avLst/>
              <a:gdLst>
                <a:gd name="T0" fmla="*/ 0 w 485"/>
                <a:gd name="T1" fmla="*/ 0 h 418"/>
                <a:gd name="T2" fmla="*/ 0 w 485"/>
                <a:gd name="T3" fmla="*/ 0 h 418"/>
                <a:gd name="T4" fmla="*/ 0 w 485"/>
                <a:gd name="T5" fmla="*/ 0 h 418"/>
                <a:gd name="T6" fmla="*/ 0 w 485"/>
                <a:gd name="T7" fmla="*/ 0 h 418"/>
                <a:gd name="T8" fmla="*/ 0 w 485"/>
                <a:gd name="T9" fmla="*/ 0 h 418"/>
                <a:gd name="T10" fmla="*/ 0 w 485"/>
                <a:gd name="T11" fmla="*/ 0 h 418"/>
                <a:gd name="T12" fmla="*/ 0 w 485"/>
                <a:gd name="T13" fmla="*/ 0 h 418"/>
                <a:gd name="T14" fmla="*/ 0 w 485"/>
                <a:gd name="T15" fmla="*/ 0 h 418"/>
                <a:gd name="T16" fmla="*/ 0 w 485"/>
                <a:gd name="T17" fmla="*/ 0 h 418"/>
                <a:gd name="T18" fmla="*/ 0 w 485"/>
                <a:gd name="T19" fmla="*/ 0 h 418"/>
                <a:gd name="T20" fmla="*/ 0 w 485"/>
                <a:gd name="T21" fmla="*/ 0 h 418"/>
                <a:gd name="T22" fmla="*/ 0 w 485"/>
                <a:gd name="T23" fmla="*/ 0 h 418"/>
                <a:gd name="T24" fmla="*/ 0 w 485"/>
                <a:gd name="T25" fmla="*/ 0 h 418"/>
                <a:gd name="T26" fmla="*/ 0 w 485"/>
                <a:gd name="T27" fmla="*/ 0 h 418"/>
                <a:gd name="T28" fmla="*/ 0 w 485"/>
                <a:gd name="T29" fmla="*/ 0 h 418"/>
                <a:gd name="T30" fmla="*/ 0 w 485"/>
                <a:gd name="T31" fmla="*/ 0 h 418"/>
                <a:gd name="T32" fmla="*/ 0 w 485"/>
                <a:gd name="T33" fmla="*/ 0 h 418"/>
                <a:gd name="T34" fmla="*/ 0 w 485"/>
                <a:gd name="T35" fmla="*/ 0 h 418"/>
                <a:gd name="T36" fmla="*/ 0 w 485"/>
                <a:gd name="T37" fmla="*/ 0 h 418"/>
                <a:gd name="T38" fmla="*/ 0 w 485"/>
                <a:gd name="T39" fmla="*/ 0 h 418"/>
                <a:gd name="T40" fmla="*/ 0 w 485"/>
                <a:gd name="T41" fmla="*/ 0 h 418"/>
                <a:gd name="T42" fmla="*/ 0 w 485"/>
                <a:gd name="T43" fmla="*/ 0 h 418"/>
                <a:gd name="T44" fmla="*/ 0 w 485"/>
                <a:gd name="T45" fmla="*/ 0 h 418"/>
                <a:gd name="T46" fmla="*/ 0 w 485"/>
                <a:gd name="T47" fmla="*/ 0 h 418"/>
                <a:gd name="T48" fmla="*/ 0 w 485"/>
                <a:gd name="T49" fmla="*/ 0 h 418"/>
                <a:gd name="T50" fmla="*/ 0 w 485"/>
                <a:gd name="T51" fmla="*/ 0 h 418"/>
                <a:gd name="T52" fmla="*/ 0 w 485"/>
                <a:gd name="T53" fmla="*/ 0 h 418"/>
                <a:gd name="T54" fmla="*/ 0 w 485"/>
                <a:gd name="T55" fmla="*/ 0 h 418"/>
                <a:gd name="T56" fmla="*/ 0 w 485"/>
                <a:gd name="T57" fmla="*/ 0 h 418"/>
                <a:gd name="T58" fmla="*/ 0 w 485"/>
                <a:gd name="T59" fmla="*/ 0 h 418"/>
                <a:gd name="T60" fmla="*/ 0 w 485"/>
                <a:gd name="T61" fmla="*/ 0 h 418"/>
                <a:gd name="T62" fmla="*/ 0 w 485"/>
                <a:gd name="T63" fmla="*/ 0 h 418"/>
                <a:gd name="T64" fmla="*/ 0 w 485"/>
                <a:gd name="T65" fmla="*/ 0 h 418"/>
                <a:gd name="T66" fmla="*/ 0 w 485"/>
                <a:gd name="T67" fmla="*/ 0 h 418"/>
                <a:gd name="T68" fmla="*/ 0 w 485"/>
                <a:gd name="T69" fmla="*/ 0 h 418"/>
                <a:gd name="T70" fmla="*/ 0 w 485"/>
                <a:gd name="T71" fmla="*/ 0 h 418"/>
                <a:gd name="T72" fmla="*/ 0 w 485"/>
                <a:gd name="T73" fmla="*/ 0 h 418"/>
                <a:gd name="T74" fmla="*/ 0 w 485"/>
                <a:gd name="T75" fmla="*/ 0 h 418"/>
                <a:gd name="T76" fmla="*/ 0 w 485"/>
                <a:gd name="T77" fmla="*/ 0 h 418"/>
                <a:gd name="T78" fmla="*/ 0 w 485"/>
                <a:gd name="T79" fmla="*/ 0 h 418"/>
                <a:gd name="T80" fmla="*/ 0 w 485"/>
                <a:gd name="T81" fmla="*/ 0 h 418"/>
                <a:gd name="T82" fmla="*/ 0 w 485"/>
                <a:gd name="T83" fmla="*/ 0 h 418"/>
                <a:gd name="T84" fmla="*/ 0 w 485"/>
                <a:gd name="T85" fmla="*/ 0 h 418"/>
                <a:gd name="T86" fmla="*/ 0 w 485"/>
                <a:gd name="T87" fmla="*/ 0 h 418"/>
                <a:gd name="T88" fmla="*/ 0 w 485"/>
                <a:gd name="T89" fmla="*/ 0 h 4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85"/>
                <a:gd name="T136" fmla="*/ 0 h 418"/>
                <a:gd name="T137" fmla="*/ 485 w 485"/>
                <a:gd name="T138" fmla="*/ 418 h 4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85" h="418">
                  <a:moveTo>
                    <a:pt x="164" y="279"/>
                  </a:moveTo>
                  <a:lnTo>
                    <a:pt x="167" y="270"/>
                  </a:lnTo>
                  <a:lnTo>
                    <a:pt x="171" y="261"/>
                  </a:lnTo>
                  <a:lnTo>
                    <a:pt x="176" y="254"/>
                  </a:lnTo>
                  <a:lnTo>
                    <a:pt x="183" y="247"/>
                  </a:lnTo>
                  <a:lnTo>
                    <a:pt x="191" y="241"/>
                  </a:lnTo>
                  <a:lnTo>
                    <a:pt x="200" y="236"/>
                  </a:lnTo>
                  <a:lnTo>
                    <a:pt x="209" y="231"/>
                  </a:lnTo>
                  <a:lnTo>
                    <a:pt x="218" y="227"/>
                  </a:lnTo>
                  <a:lnTo>
                    <a:pt x="228" y="224"/>
                  </a:lnTo>
                  <a:lnTo>
                    <a:pt x="238" y="222"/>
                  </a:lnTo>
                  <a:lnTo>
                    <a:pt x="248" y="219"/>
                  </a:lnTo>
                  <a:lnTo>
                    <a:pt x="260" y="218"/>
                  </a:lnTo>
                  <a:lnTo>
                    <a:pt x="271" y="218"/>
                  </a:lnTo>
                  <a:lnTo>
                    <a:pt x="283" y="218"/>
                  </a:lnTo>
                  <a:lnTo>
                    <a:pt x="296" y="218"/>
                  </a:lnTo>
                  <a:lnTo>
                    <a:pt x="308" y="218"/>
                  </a:lnTo>
                  <a:lnTo>
                    <a:pt x="304" y="238"/>
                  </a:lnTo>
                  <a:lnTo>
                    <a:pt x="297" y="258"/>
                  </a:lnTo>
                  <a:lnTo>
                    <a:pt x="289" y="277"/>
                  </a:lnTo>
                  <a:lnTo>
                    <a:pt x="279" y="295"/>
                  </a:lnTo>
                  <a:lnTo>
                    <a:pt x="266" y="309"/>
                  </a:lnTo>
                  <a:lnTo>
                    <a:pt x="251" y="321"/>
                  </a:lnTo>
                  <a:lnTo>
                    <a:pt x="230" y="328"/>
                  </a:lnTo>
                  <a:lnTo>
                    <a:pt x="207" y="331"/>
                  </a:lnTo>
                  <a:lnTo>
                    <a:pt x="195" y="330"/>
                  </a:lnTo>
                  <a:lnTo>
                    <a:pt x="186" y="327"/>
                  </a:lnTo>
                  <a:lnTo>
                    <a:pt x="178" y="323"/>
                  </a:lnTo>
                  <a:lnTo>
                    <a:pt x="172" y="315"/>
                  </a:lnTo>
                  <a:lnTo>
                    <a:pt x="166" y="308"/>
                  </a:lnTo>
                  <a:lnTo>
                    <a:pt x="164" y="300"/>
                  </a:lnTo>
                  <a:lnTo>
                    <a:pt x="163" y="289"/>
                  </a:lnTo>
                  <a:lnTo>
                    <a:pt x="164" y="279"/>
                  </a:lnTo>
                  <a:close/>
                  <a:moveTo>
                    <a:pt x="426" y="406"/>
                  </a:moveTo>
                  <a:lnTo>
                    <a:pt x="427" y="390"/>
                  </a:lnTo>
                  <a:lnTo>
                    <a:pt x="429" y="376"/>
                  </a:lnTo>
                  <a:lnTo>
                    <a:pt x="429" y="363"/>
                  </a:lnTo>
                  <a:lnTo>
                    <a:pt x="430" y="354"/>
                  </a:lnTo>
                  <a:lnTo>
                    <a:pt x="431" y="346"/>
                  </a:lnTo>
                  <a:lnTo>
                    <a:pt x="432" y="337"/>
                  </a:lnTo>
                  <a:lnTo>
                    <a:pt x="433" y="331"/>
                  </a:lnTo>
                  <a:lnTo>
                    <a:pt x="435" y="325"/>
                  </a:lnTo>
                  <a:lnTo>
                    <a:pt x="482" y="123"/>
                  </a:lnTo>
                  <a:lnTo>
                    <a:pt x="485" y="108"/>
                  </a:lnTo>
                  <a:lnTo>
                    <a:pt x="485" y="93"/>
                  </a:lnTo>
                  <a:lnTo>
                    <a:pt x="483" y="80"/>
                  </a:lnTo>
                  <a:lnTo>
                    <a:pt x="479" y="67"/>
                  </a:lnTo>
                  <a:lnTo>
                    <a:pt x="472" y="56"/>
                  </a:lnTo>
                  <a:lnTo>
                    <a:pt x="464" y="45"/>
                  </a:lnTo>
                  <a:lnTo>
                    <a:pt x="454" y="37"/>
                  </a:lnTo>
                  <a:lnTo>
                    <a:pt x="443" y="28"/>
                  </a:lnTo>
                  <a:lnTo>
                    <a:pt x="430" y="22"/>
                  </a:lnTo>
                  <a:lnTo>
                    <a:pt x="417" y="16"/>
                  </a:lnTo>
                  <a:lnTo>
                    <a:pt x="402" y="11"/>
                  </a:lnTo>
                  <a:lnTo>
                    <a:pt x="386" y="7"/>
                  </a:lnTo>
                  <a:lnTo>
                    <a:pt x="370" y="4"/>
                  </a:lnTo>
                  <a:lnTo>
                    <a:pt x="354" y="2"/>
                  </a:lnTo>
                  <a:lnTo>
                    <a:pt x="338" y="0"/>
                  </a:lnTo>
                  <a:lnTo>
                    <a:pt x="322" y="0"/>
                  </a:lnTo>
                  <a:lnTo>
                    <a:pt x="304" y="0"/>
                  </a:lnTo>
                  <a:lnTo>
                    <a:pt x="285" y="1"/>
                  </a:lnTo>
                  <a:lnTo>
                    <a:pt x="264" y="3"/>
                  </a:lnTo>
                  <a:lnTo>
                    <a:pt x="245" y="5"/>
                  </a:lnTo>
                  <a:lnTo>
                    <a:pt x="226" y="9"/>
                  </a:lnTo>
                  <a:lnTo>
                    <a:pt x="206" y="13"/>
                  </a:lnTo>
                  <a:lnTo>
                    <a:pt x="186" y="18"/>
                  </a:lnTo>
                  <a:lnTo>
                    <a:pt x="168" y="24"/>
                  </a:lnTo>
                  <a:lnTo>
                    <a:pt x="151" y="32"/>
                  </a:lnTo>
                  <a:lnTo>
                    <a:pt x="134" y="41"/>
                  </a:lnTo>
                  <a:lnTo>
                    <a:pt x="120" y="51"/>
                  </a:lnTo>
                  <a:lnTo>
                    <a:pt x="106" y="63"/>
                  </a:lnTo>
                  <a:lnTo>
                    <a:pt x="94" y="76"/>
                  </a:lnTo>
                  <a:lnTo>
                    <a:pt x="84" y="93"/>
                  </a:lnTo>
                  <a:lnTo>
                    <a:pt x="76" y="111"/>
                  </a:lnTo>
                  <a:lnTo>
                    <a:pt x="70" y="131"/>
                  </a:lnTo>
                  <a:lnTo>
                    <a:pt x="222" y="131"/>
                  </a:lnTo>
                  <a:lnTo>
                    <a:pt x="225" y="121"/>
                  </a:lnTo>
                  <a:lnTo>
                    <a:pt x="229" y="111"/>
                  </a:lnTo>
                  <a:lnTo>
                    <a:pt x="235" y="101"/>
                  </a:lnTo>
                  <a:lnTo>
                    <a:pt x="242" y="92"/>
                  </a:lnTo>
                  <a:lnTo>
                    <a:pt x="251" y="84"/>
                  </a:lnTo>
                  <a:lnTo>
                    <a:pt x="261" y="76"/>
                  </a:lnTo>
                  <a:lnTo>
                    <a:pt x="273" y="72"/>
                  </a:lnTo>
                  <a:lnTo>
                    <a:pt x="287" y="70"/>
                  </a:lnTo>
                  <a:lnTo>
                    <a:pt x="307" y="71"/>
                  </a:lnTo>
                  <a:lnTo>
                    <a:pt x="322" y="76"/>
                  </a:lnTo>
                  <a:lnTo>
                    <a:pt x="330" y="86"/>
                  </a:lnTo>
                  <a:lnTo>
                    <a:pt x="333" y="97"/>
                  </a:lnTo>
                  <a:lnTo>
                    <a:pt x="333" y="111"/>
                  </a:lnTo>
                  <a:lnTo>
                    <a:pt x="331" y="124"/>
                  </a:lnTo>
                  <a:lnTo>
                    <a:pt x="327" y="139"/>
                  </a:lnTo>
                  <a:lnTo>
                    <a:pt x="324" y="153"/>
                  </a:lnTo>
                  <a:lnTo>
                    <a:pt x="273" y="153"/>
                  </a:lnTo>
                  <a:lnTo>
                    <a:pt x="247" y="153"/>
                  </a:lnTo>
                  <a:lnTo>
                    <a:pt x="222" y="155"/>
                  </a:lnTo>
                  <a:lnTo>
                    <a:pt x="199" y="157"/>
                  </a:lnTo>
                  <a:lnTo>
                    <a:pt x="176" y="160"/>
                  </a:lnTo>
                  <a:lnTo>
                    <a:pt x="154" y="164"/>
                  </a:lnTo>
                  <a:lnTo>
                    <a:pt x="133" y="169"/>
                  </a:lnTo>
                  <a:lnTo>
                    <a:pt x="114" y="176"/>
                  </a:lnTo>
                  <a:lnTo>
                    <a:pt x="96" y="183"/>
                  </a:lnTo>
                  <a:lnTo>
                    <a:pt x="79" y="192"/>
                  </a:lnTo>
                  <a:lnTo>
                    <a:pt x="64" y="202"/>
                  </a:lnTo>
                  <a:lnTo>
                    <a:pt x="50" y="213"/>
                  </a:lnTo>
                  <a:lnTo>
                    <a:pt x="37" y="225"/>
                  </a:lnTo>
                  <a:lnTo>
                    <a:pt x="27" y="238"/>
                  </a:lnTo>
                  <a:lnTo>
                    <a:pt x="18" y="253"/>
                  </a:lnTo>
                  <a:lnTo>
                    <a:pt x="11" y="268"/>
                  </a:lnTo>
                  <a:lnTo>
                    <a:pt x="6" y="286"/>
                  </a:lnTo>
                  <a:lnTo>
                    <a:pt x="0" y="315"/>
                  </a:lnTo>
                  <a:lnTo>
                    <a:pt x="1" y="342"/>
                  </a:lnTo>
                  <a:lnTo>
                    <a:pt x="8" y="363"/>
                  </a:lnTo>
                  <a:lnTo>
                    <a:pt x="20" y="382"/>
                  </a:lnTo>
                  <a:lnTo>
                    <a:pt x="38" y="398"/>
                  </a:lnTo>
                  <a:lnTo>
                    <a:pt x="62" y="408"/>
                  </a:lnTo>
                  <a:lnTo>
                    <a:pt x="92" y="416"/>
                  </a:lnTo>
                  <a:lnTo>
                    <a:pt x="127" y="418"/>
                  </a:lnTo>
                  <a:lnTo>
                    <a:pt x="155" y="416"/>
                  </a:lnTo>
                  <a:lnTo>
                    <a:pt x="181" y="411"/>
                  </a:lnTo>
                  <a:lnTo>
                    <a:pt x="203" y="404"/>
                  </a:lnTo>
                  <a:lnTo>
                    <a:pt x="222" y="396"/>
                  </a:lnTo>
                  <a:lnTo>
                    <a:pt x="239" y="385"/>
                  </a:lnTo>
                  <a:lnTo>
                    <a:pt x="254" y="375"/>
                  </a:lnTo>
                  <a:lnTo>
                    <a:pt x="268" y="363"/>
                  </a:lnTo>
                  <a:lnTo>
                    <a:pt x="278" y="352"/>
                  </a:lnTo>
                  <a:lnTo>
                    <a:pt x="280" y="352"/>
                  </a:lnTo>
                  <a:lnTo>
                    <a:pt x="278" y="362"/>
                  </a:lnTo>
                  <a:lnTo>
                    <a:pt x="275" y="371"/>
                  </a:lnTo>
                  <a:lnTo>
                    <a:pt x="274" y="379"/>
                  </a:lnTo>
                  <a:lnTo>
                    <a:pt x="272" y="385"/>
                  </a:lnTo>
                  <a:lnTo>
                    <a:pt x="272" y="392"/>
                  </a:lnTo>
                  <a:lnTo>
                    <a:pt x="271" y="397"/>
                  </a:lnTo>
                  <a:lnTo>
                    <a:pt x="271" y="401"/>
                  </a:lnTo>
                  <a:lnTo>
                    <a:pt x="271" y="406"/>
                  </a:lnTo>
                  <a:lnTo>
                    <a:pt x="426" y="406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8144" name="Freeform 20">
              <a:extLst>
                <a:ext uri="{FF2B5EF4-FFF2-40B4-BE49-F238E27FC236}">
                  <a16:creationId xmlns:a16="http://schemas.microsoft.com/office/drawing/2014/main" id="{6353232E-88CA-4ED4-B2B6-31D56DEDD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1" y="309"/>
              <a:ext cx="120" cy="141"/>
            </a:xfrm>
            <a:custGeom>
              <a:avLst/>
              <a:gdLst>
                <a:gd name="T0" fmla="*/ 0 w 600"/>
                <a:gd name="T1" fmla="*/ 0 h 566"/>
                <a:gd name="T2" fmla="*/ 0 w 600"/>
                <a:gd name="T3" fmla="*/ 0 h 566"/>
                <a:gd name="T4" fmla="*/ 0 w 600"/>
                <a:gd name="T5" fmla="*/ 0 h 566"/>
                <a:gd name="T6" fmla="*/ 0 w 600"/>
                <a:gd name="T7" fmla="*/ 0 h 566"/>
                <a:gd name="T8" fmla="*/ 0 w 600"/>
                <a:gd name="T9" fmla="*/ 0 h 566"/>
                <a:gd name="T10" fmla="*/ 0 w 600"/>
                <a:gd name="T11" fmla="*/ 0 h 566"/>
                <a:gd name="T12" fmla="*/ 0 w 600"/>
                <a:gd name="T13" fmla="*/ 0 h 566"/>
                <a:gd name="T14" fmla="*/ 0 w 600"/>
                <a:gd name="T15" fmla="*/ 0 h 566"/>
                <a:gd name="T16" fmla="*/ 0 w 600"/>
                <a:gd name="T17" fmla="*/ 0 h 566"/>
                <a:gd name="T18" fmla="*/ 0 w 600"/>
                <a:gd name="T19" fmla="*/ 0 h 566"/>
                <a:gd name="T20" fmla="*/ 0 w 600"/>
                <a:gd name="T21" fmla="*/ 0 h 566"/>
                <a:gd name="T22" fmla="*/ 0 w 600"/>
                <a:gd name="T23" fmla="*/ 0 h 566"/>
                <a:gd name="T24" fmla="*/ 0 w 600"/>
                <a:gd name="T25" fmla="*/ 0 h 56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00"/>
                <a:gd name="T40" fmla="*/ 0 h 566"/>
                <a:gd name="T41" fmla="*/ 600 w 600"/>
                <a:gd name="T42" fmla="*/ 566 h 56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00" h="566">
                  <a:moveTo>
                    <a:pt x="468" y="566"/>
                  </a:moveTo>
                  <a:lnTo>
                    <a:pt x="494" y="456"/>
                  </a:lnTo>
                  <a:lnTo>
                    <a:pt x="197" y="456"/>
                  </a:lnTo>
                  <a:lnTo>
                    <a:pt x="224" y="337"/>
                  </a:lnTo>
                  <a:lnTo>
                    <a:pt x="498" y="337"/>
                  </a:lnTo>
                  <a:lnTo>
                    <a:pt x="523" y="227"/>
                  </a:lnTo>
                  <a:lnTo>
                    <a:pt x="250" y="227"/>
                  </a:lnTo>
                  <a:lnTo>
                    <a:pt x="277" y="109"/>
                  </a:lnTo>
                  <a:lnTo>
                    <a:pt x="574" y="109"/>
                  </a:lnTo>
                  <a:lnTo>
                    <a:pt x="600" y="0"/>
                  </a:lnTo>
                  <a:lnTo>
                    <a:pt x="132" y="0"/>
                  </a:lnTo>
                  <a:lnTo>
                    <a:pt x="0" y="566"/>
                  </a:lnTo>
                  <a:lnTo>
                    <a:pt x="468" y="566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24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72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72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72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4994" grpId="0" build="p" autoUpdateAnimBg="0" advAuto="0"/>
      <p:bldP spid="724995" grpId="0" autoUpdateAnimBg="0"/>
      <p:bldP spid="724996" grpId="0" autoUpdateAnimBg="0"/>
      <p:bldP spid="724997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>
            <a:extLst>
              <a:ext uri="{FF2B5EF4-FFF2-40B4-BE49-F238E27FC236}">
                <a16:creationId xmlns:a16="http://schemas.microsoft.com/office/drawing/2014/main" id="{7AF4732F-98D8-4D99-9247-C51B19068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60350"/>
            <a:ext cx="7702550" cy="26638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ctr" eaLnBrk="1" fontAlgn="auto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es-ES" sz="4400" b="1" i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 promedio una vaca queda en un rebaño por 3 lactaciones</a:t>
            </a:r>
            <a:endParaRPr lang="pt-BR" sz="4400" b="1" i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26019" name="Rectangle 3">
            <a:extLst>
              <a:ext uri="{FF2B5EF4-FFF2-40B4-BE49-F238E27FC236}">
                <a16:creationId xmlns:a16="http://schemas.microsoft.com/office/drawing/2014/main" id="{D032BA79-75A6-4D86-859F-22FAFC746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63" y="3429000"/>
            <a:ext cx="88471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ctr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endParaRPr lang="en-US" sz="2800" b="1" i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26020" name="Rectangle 4">
            <a:extLst>
              <a:ext uri="{FF2B5EF4-FFF2-40B4-BE49-F238E27FC236}">
                <a16:creationId xmlns:a16="http://schemas.microsoft.com/office/drawing/2014/main" id="{CFE462AF-461B-4CCB-9C00-1C48F9E10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4343400"/>
            <a:ext cx="88471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ctr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pt-BR" sz="3200" b="1" i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pt-BR" sz="2800" b="1" i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26021" name="Rectangle 5">
            <a:extLst>
              <a:ext uri="{FF2B5EF4-FFF2-40B4-BE49-F238E27FC236}">
                <a16:creationId xmlns:a16="http://schemas.microsoft.com/office/drawing/2014/main" id="{4D6A6A71-DB25-4014-B7DC-F963972D7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334000"/>
            <a:ext cx="9067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ctr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endParaRPr lang="en-US" sz="3200" b="1" i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26022" name="Rectangle 6">
            <a:extLst>
              <a:ext uri="{FF2B5EF4-FFF2-40B4-BE49-F238E27FC236}">
                <a16:creationId xmlns:a16="http://schemas.microsoft.com/office/drawing/2014/main" id="{FE8F6948-395B-4111-9112-7C627A8D8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500438"/>
            <a:ext cx="8382000" cy="279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sz="2800" b="1" i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fontAlgn="auto" hangingPunct="1">
              <a:lnSpc>
                <a:spcPct val="70000"/>
              </a:lnSpc>
              <a:spcBef>
                <a:spcPct val="5000"/>
              </a:spcBef>
              <a:spcAft>
                <a:spcPct val="5000"/>
              </a:spcAft>
              <a:defRPr/>
            </a:pPr>
            <a:r>
              <a:rPr lang="pt-B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Perdida por vaca  =   3  x  637   =   1.911 kg de </a:t>
            </a:r>
            <a:r>
              <a:rPr lang="pt-BR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leche</a:t>
            </a:r>
            <a:endParaRPr lang="pt-BR" sz="28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fontAlgn="auto" hangingPunct="1">
              <a:lnSpc>
                <a:spcPct val="70000"/>
              </a:lnSpc>
              <a:spcBef>
                <a:spcPct val="5000"/>
              </a:spcBef>
              <a:spcAft>
                <a:spcPct val="5000"/>
              </a:spcAft>
              <a:defRPr/>
            </a:pPr>
            <a:endParaRPr lang="pt-BR" sz="28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fontAlgn="auto" hangingPunct="1">
              <a:lnSpc>
                <a:spcPct val="70000"/>
              </a:lnSpc>
              <a:spcBef>
                <a:spcPct val="5000"/>
              </a:spcBef>
              <a:spcAft>
                <a:spcPct val="5000"/>
              </a:spcAft>
              <a:defRPr/>
            </a:pPr>
            <a:endParaRPr lang="pt-BR" sz="28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fontAlgn="auto" hangingPunct="1">
              <a:lnSpc>
                <a:spcPct val="70000"/>
              </a:lnSpc>
              <a:spcBef>
                <a:spcPct val="5000"/>
              </a:spcBef>
              <a:spcAft>
                <a:spcPct val="5000"/>
              </a:spcAft>
              <a:defRPr/>
            </a:pPr>
            <a:r>
              <a:rPr lang="pt-B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Perdida por vaca  = US$ 0.42 x 1.911 kg = US$ 802.62</a:t>
            </a:r>
          </a:p>
          <a:p>
            <a:pPr eaLnBrk="1" fontAlgn="auto" hangingPunct="1">
              <a:lnSpc>
                <a:spcPct val="70000"/>
              </a:lnSpc>
              <a:spcBef>
                <a:spcPct val="5000"/>
              </a:spcBef>
              <a:spcAft>
                <a:spcPct val="5000"/>
              </a:spcAft>
              <a:defRPr/>
            </a:pPr>
            <a:endParaRPr lang="pt-BR" sz="28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fontAlgn="auto" hangingPunct="1">
              <a:lnSpc>
                <a:spcPct val="70000"/>
              </a:lnSpc>
              <a:spcBef>
                <a:spcPct val="5000"/>
              </a:spcBef>
              <a:spcAft>
                <a:spcPct val="5000"/>
              </a:spcAft>
              <a:defRPr/>
            </a:pPr>
            <a:endParaRPr lang="pt-BR" sz="28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fontAlgn="auto" hangingPunct="1">
              <a:lnSpc>
                <a:spcPct val="70000"/>
              </a:lnSpc>
              <a:spcBef>
                <a:spcPct val="5000"/>
              </a:spcBef>
              <a:spcAft>
                <a:spcPct val="5000"/>
              </a:spcAft>
              <a:defRPr/>
            </a:pPr>
            <a:r>
              <a:rPr lang="pt-BR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En</a:t>
            </a:r>
            <a:r>
              <a:rPr lang="pt-B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30  vacas = 30 x US$ 802,62  =  US$ </a:t>
            </a:r>
            <a:r>
              <a:rPr lang="pt-BR" sz="28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24.078,60</a:t>
            </a:r>
          </a:p>
        </p:txBody>
      </p:sp>
      <p:grpSp>
        <p:nvGrpSpPr>
          <p:cNvPr id="49159" name="Group 7">
            <a:extLst>
              <a:ext uri="{FF2B5EF4-FFF2-40B4-BE49-F238E27FC236}">
                <a16:creationId xmlns:a16="http://schemas.microsoft.com/office/drawing/2014/main" id="{565CA867-94B1-4426-9117-A8C8303F57EB}"/>
              </a:ext>
            </a:extLst>
          </p:cNvPr>
          <p:cNvGrpSpPr>
            <a:grpSpLocks/>
          </p:cNvGrpSpPr>
          <p:nvPr/>
        </p:nvGrpSpPr>
        <p:grpSpPr bwMode="auto">
          <a:xfrm>
            <a:off x="7820025" y="6388100"/>
            <a:ext cx="1323975" cy="469900"/>
            <a:chOff x="4811" y="253"/>
            <a:chExt cx="694" cy="296"/>
          </a:xfrm>
        </p:grpSpPr>
        <p:sp>
          <p:nvSpPr>
            <p:cNvPr id="49160" name="Freeform 8">
              <a:extLst>
                <a:ext uri="{FF2B5EF4-FFF2-40B4-BE49-F238E27FC236}">
                  <a16:creationId xmlns:a16="http://schemas.microsoft.com/office/drawing/2014/main" id="{4B4E38CB-E9B8-4535-90A7-D443C2D3F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" y="253"/>
              <a:ext cx="288" cy="296"/>
            </a:xfrm>
            <a:custGeom>
              <a:avLst/>
              <a:gdLst>
                <a:gd name="T0" fmla="*/ 0 w 1442"/>
                <a:gd name="T1" fmla="*/ 0 h 1184"/>
                <a:gd name="T2" fmla="*/ 0 w 1442"/>
                <a:gd name="T3" fmla="*/ 0 h 1184"/>
                <a:gd name="T4" fmla="*/ 0 w 1442"/>
                <a:gd name="T5" fmla="*/ 0 h 1184"/>
                <a:gd name="T6" fmla="*/ 0 w 1442"/>
                <a:gd name="T7" fmla="*/ 0 h 1184"/>
                <a:gd name="T8" fmla="*/ 0 w 1442"/>
                <a:gd name="T9" fmla="*/ 0 h 1184"/>
                <a:gd name="T10" fmla="*/ 0 w 1442"/>
                <a:gd name="T11" fmla="*/ 0 h 1184"/>
                <a:gd name="T12" fmla="*/ 0 w 1442"/>
                <a:gd name="T13" fmla="*/ 0 h 1184"/>
                <a:gd name="T14" fmla="*/ 0 w 1442"/>
                <a:gd name="T15" fmla="*/ 0 h 1184"/>
                <a:gd name="T16" fmla="*/ 0 w 1442"/>
                <a:gd name="T17" fmla="*/ 0 h 1184"/>
                <a:gd name="T18" fmla="*/ 0 w 1442"/>
                <a:gd name="T19" fmla="*/ 0 h 1184"/>
                <a:gd name="T20" fmla="*/ 0 w 1442"/>
                <a:gd name="T21" fmla="*/ 0 h 1184"/>
                <a:gd name="T22" fmla="*/ 0 w 1442"/>
                <a:gd name="T23" fmla="*/ 0 h 1184"/>
                <a:gd name="T24" fmla="*/ 0 w 1442"/>
                <a:gd name="T25" fmla="*/ 0 h 1184"/>
                <a:gd name="T26" fmla="*/ 0 w 1442"/>
                <a:gd name="T27" fmla="*/ 0 h 1184"/>
                <a:gd name="T28" fmla="*/ 0 w 1442"/>
                <a:gd name="T29" fmla="*/ 0 h 1184"/>
                <a:gd name="T30" fmla="*/ 0 w 1442"/>
                <a:gd name="T31" fmla="*/ 0 h 1184"/>
                <a:gd name="T32" fmla="*/ 0 w 1442"/>
                <a:gd name="T33" fmla="*/ 0 h 1184"/>
                <a:gd name="T34" fmla="*/ 0 w 1442"/>
                <a:gd name="T35" fmla="*/ 0 h 1184"/>
                <a:gd name="T36" fmla="*/ 0 w 1442"/>
                <a:gd name="T37" fmla="*/ 0 h 1184"/>
                <a:gd name="T38" fmla="*/ 0 w 1442"/>
                <a:gd name="T39" fmla="*/ 0 h 1184"/>
                <a:gd name="T40" fmla="*/ 0 w 1442"/>
                <a:gd name="T41" fmla="*/ 0 h 1184"/>
                <a:gd name="T42" fmla="*/ 0 w 1442"/>
                <a:gd name="T43" fmla="*/ 0 h 1184"/>
                <a:gd name="T44" fmla="*/ 0 w 1442"/>
                <a:gd name="T45" fmla="*/ 0 h 1184"/>
                <a:gd name="T46" fmla="*/ 0 w 1442"/>
                <a:gd name="T47" fmla="*/ 0 h 1184"/>
                <a:gd name="T48" fmla="*/ 0 w 1442"/>
                <a:gd name="T49" fmla="*/ 0 h 1184"/>
                <a:gd name="T50" fmla="*/ 0 w 1442"/>
                <a:gd name="T51" fmla="*/ 0 h 1184"/>
                <a:gd name="T52" fmla="*/ 0 w 1442"/>
                <a:gd name="T53" fmla="*/ 0 h 1184"/>
                <a:gd name="T54" fmla="*/ 0 w 1442"/>
                <a:gd name="T55" fmla="*/ 0 h 1184"/>
                <a:gd name="T56" fmla="*/ 0 w 1442"/>
                <a:gd name="T57" fmla="*/ 0 h 1184"/>
                <a:gd name="T58" fmla="*/ 0 w 1442"/>
                <a:gd name="T59" fmla="*/ 0 h 1184"/>
                <a:gd name="T60" fmla="*/ 0 w 1442"/>
                <a:gd name="T61" fmla="*/ 0 h 1184"/>
                <a:gd name="T62" fmla="*/ 0 w 1442"/>
                <a:gd name="T63" fmla="*/ 0 h 1184"/>
                <a:gd name="T64" fmla="*/ 0 w 1442"/>
                <a:gd name="T65" fmla="*/ 0 h 1184"/>
                <a:gd name="T66" fmla="*/ 0 w 1442"/>
                <a:gd name="T67" fmla="*/ 0 h 1184"/>
                <a:gd name="T68" fmla="*/ 0 w 1442"/>
                <a:gd name="T69" fmla="*/ 0 h 1184"/>
                <a:gd name="T70" fmla="*/ 0 w 1442"/>
                <a:gd name="T71" fmla="*/ 0 h 1184"/>
                <a:gd name="T72" fmla="*/ 0 w 1442"/>
                <a:gd name="T73" fmla="*/ 0 h 118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442"/>
                <a:gd name="T112" fmla="*/ 0 h 1184"/>
                <a:gd name="T113" fmla="*/ 1442 w 1442"/>
                <a:gd name="T114" fmla="*/ 1184 h 118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442" h="1184">
                  <a:moveTo>
                    <a:pt x="1442" y="1184"/>
                  </a:moveTo>
                  <a:lnTo>
                    <a:pt x="648" y="1184"/>
                  </a:lnTo>
                  <a:lnTo>
                    <a:pt x="609" y="1182"/>
                  </a:lnTo>
                  <a:lnTo>
                    <a:pt x="571" y="1177"/>
                  </a:lnTo>
                  <a:lnTo>
                    <a:pt x="534" y="1168"/>
                  </a:lnTo>
                  <a:lnTo>
                    <a:pt x="496" y="1157"/>
                  </a:lnTo>
                  <a:lnTo>
                    <a:pt x="460" y="1142"/>
                  </a:lnTo>
                  <a:lnTo>
                    <a:pt x="425" y="1125"/>
                  </a:lnTo>
                  <a:lnTo>
                    <a:pt x="393" y="1106"/>
                  </a:lnTo>
                  <a:lnTo>
                    <a:pt x="360" y="1084"/>
                  </a:lnTo>
                  <a:lnTo>
                    <a:pt x="331" y="1060"/>
                  </a:lnTo>
                  <a:lnTo>
                    <a:pt x="302" y="1032"/>
                  </a:lnTo>
                  <a:lnTo>
                    <a:pt x="276" y="1004"/>
                  </a:lnTo>
                  <a:lnTo>
                    <a:pt x="254" y="975"/>
                  </a:lnTo>
                  <a:lnTo>
                    <a:pt x="234" y="943"/>
                  </a:lnTo>
                  <a:lnTo>
                    <a:pt x="217" y="910"/>
                  </a:lnTo>
                  <a:lnTo>
                    <a:pt x="203" y="877"/>
                  </a:lnTo>
                  <a:lnTo>
                    <a:pt x="193" y="841"/>
                  </a:lnTo>
                  <a:lnTo>
                    <a:pt x="0" y="0"/>
                  </a:lnTo>
                  <a:lnTo>
                    <a:pt x="794" y="0"/>
                  </a:lnTo>
                  <a:lnTo>
                    <a:pt x="833" y="2"/>
                  </a:lnTo>
                  <a:lnTo>
                    <a:pt x="871" y="7"/>
                  </a:lnTo>
                  <a:lnTo>
                    <a:pt x="908" y="16"/>
                  </a:lnTo>
                  <a:lnTo>
                    <a:pt x="946" y="27"/>
                  </a:lnTo>
                  <a:lnTo>
                    <a:pt x="982" y="42"/>
                  </a:lnTo>
                  <a:lnTo>
                    <a:pt x="1017" y="59"/>
                  </a:lnTo>
                  <a:lnTo>
                    <a:pt x="1049" y="78"/>
                  </a:lnTo>
                  <a:lnTo>
                    <a:pt x="1082" y="100"/>
                  </a:lnTo>
                  <a:lnTo>
                    <a:pt x="1112" y="125"/>
                  </a:lnTo>
                  <a:lnTo>
                    <a:pt x="1140" y="152"/>
                  </a:lnTo>
                  <a:lnTo>
                    <a:pt x="1166" y="180"/>
                  </a:lnTo>
                  <a:lnTo>
                    <a:pt x="1188" y="210"/>
                  </a:lnTo>
                  <a:lnTo>
                    <a:pt x="1209" y="241"/>
                  </a:lnTo>
                  <a:lnTo>
                    <a:pt x="1226" y="275"/>
                  </a:lnTo>
                  <a:lnTo>
                    <a:pt x="1239" y="308"/>
                  </a:lnTo>
                  <a:lnTo>
                    <a:pt x="1249" y="344"/>
                  </a:lnTo>
                  <a:lnTo>
                    <a:pt x="1442" y="1184"/>
                  </a:lnTo>
                  <a:close/>
                </a:path>
              </a:pathLst>
            </a:custGeom>
            <a:solidFill>
              <a:srgbClr val="00B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9161" name="Freeform 9">
              <a:extLst>
                <a:ext uri="{FF2B5EF4-FFF2-40B4-BE49-F238E27FC236}">
                  <a16:creationId xmlns:a16="http://schemas.microsoft.com/office/drawing/2014/main" id="{BB360C53-8650-4C25-B876-26B3B82C5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49"/>
              <a:ext cx="163" cy="101"/>
            </a:xfrm>
            <a:custGeom>
              <a:avLst/>
              <a:gdLst>
                <a:gd name="T0" fmla="*/ 0 w 814"/>
                <a:gd name="T1" fmla="*/ 0 h 406"/>
                <a:gd name="T2" fmla="*/ 0 w 814"/>
                <a:gd name="T3" fmla="*/ 0 h 406"/>
                <a:gd name="T4" fmla="*/ 0 w 814"/>
                <a:gd name="T5" fmla="*/ 0 h 406"/>
                <a:gd name="T6" fmla="*/ 0 w 814"/>
                <a:gd name="T7" fmla="*/ 0 h 406"/>
                <a:gd name="T8" fmla="*/ 0 w 814"/>
                <a:gd name="T9" fmla="*/ 0 h 406"/>
                <a:gd name="T10" fmla="*/ 0 w 814"/>
                <a:gd name="T11" fmla="*/ 0 h 406"/>
                <a:gd name="T12" fmla="*/ 0 w 814"/>
                <a:gd name="T13" fmla="*/ 0 h 406"/>
                <a:gd name="T14" fmla="*/ 0 w 814"/>
                <a:gd name="T15" fmla="*/ 0 h 406"/>
                <a:gd name="T16" fmla="*/ 0 w 814"/>
                <a:gd name="T17" fmla="*/ 0 h 406"/>
                <a:gd name="T18" fmla="*/ 0 w 814"/>
                <a:gd name="T19" fmla="*/ 0 h 406"/>
                <a:gd name="T20" fmla="*/ 0 w 814"/>
                <a:gd name="T21" fmla="*/ 0 h 406"/>
                <a:gd name="T22" fmla="*/ 0 w 814"/>
                <a:gd name="T23" fmla="*/ 0 h 406"/>
                <a:gd name="T24" fmla="*/ 0 w 814"/>
                <a:gd name="T25" fmla="*/ 0 h 406"/>
                <a:gd name="T26" fmla="*/ 0 w 814"/>
                <a:gd name="T27" fmla="*/ 0 h 406"/>
                <a:gd name="T28" fmla="*/ 0 w 814"/>
                <a:gd name="T29" fmla="*/ 0 h 406"/>
                <a:gd name="T30" fmla="*/ 0 w 814"/>
                <a:gd name="T31" fmla="*/ 0 h 406"/>
                <a:gd name="T32" fmla="*/ 0 w 814"/>
                <a:gd name="T33" fmla="*/ 0 h 406"/>
                <a:gd name="T34" fmla="*/ 0 w 814"/>
                <a:gd name="T35" fmla="*/ 0 h 406"/>
                <a:gd name="T36" fmla="*/ 0 w 814"/>
                <a:gd name="T37" fmla="*/ 0 h 406"/>
                <a:gd name="T38" fmla="*/ 0 w 814"/>
                <a:gd name="T39" fmla="*/ 0 h 406"/>
                <a:gd name="T40" fmla="*/ 0 w 814"/>
                <a:gd name="T41" fmla="*/ 0 h 406"/>
                <a:gd name="T42" fmla="*/ 0 w 814"/>
                <a:gd name="T43" fmla="*/ 0 h 406"/>
                <a:gd name="T44" fmla="*/ 0 w 814"/>
                <a:gd name="T45" fmla="*/ 0 h 406"/>
                <a:gd name="T46" fmla="*/ 0 w 814"/>
                <a:gd name="T47" fmla="*/ 0 h 406"/>
                <a:gd name="T48" fmla="*/ 0 w 814"/>
                <a:gd name="T49" fmla="*/ 0 h 406"/>
                <a:gd name="T50" fmla="*/ 0 w 814"/>
                <a:gd name="T51" fmla="*/ 0 h 406"/>
                <a:gd name="T52" fmla="*/ 0 w 814"/>
                <a:gd name="T53" fmla="*/ 0 h 406"/>
                <a:gd name="T54" fmla="*/ 0 w 814"/>
                <a:gd name="T55" fmla="*/ 0 h 406"/>
                <a:gd name="T56" fmla="*/ 0 w 814"/>
                <a:gd name="T57" fmla="*/ 0 h 406"/>
                <a:gd name="T58" fmla="*/ 0 w 814"/>
                <a:gd name="T59" fmla="*/ 0 h 406"/>
                <a:gd name="T60" fmla="*/ 0 w 814"/>
                <a:gd name="T61" fmla="*/ 0 h 406"/>
                <a:gd name="T62" fmla="*/ 0 w 814"/>
                <a:gd name="T63" fmla="*/ 0 h 406"/>
                <a:gd name="T64" fmla="*/ 0 w 814"/>
                <a:gd name="T65" fmla="*/ 0 h 406"/>
                <a:gd name="T66" fmla="*/ 0 w 814"/>
                <a:gd name="T67" fmla="*/ 0 h 406"/>
                <a:gd name="T68" fmla="*/ 0 w 814"/>
                <a:gd name="T69" fmla="*/ 0 h 406"/>
                <a:gd name="T70" fmla="*/ 0 w 814"/>
                <a:gd name="T71" fmla="*/ 0 h 406"/>
                <a:gd name="T72" fmla="*/ 0 w 814"/>
                <a:gd name="T73" fmla="*/ 0 h 406"/>
                <a:gd name="T74" fmla="*/ 0 w 814"/>
                <a:gd name="T75" fmla="*/ 0 h 406"/>
                <a:gd name="T76" fmla="*/ 0 w 814"/>
                <a:gd name="T77" fmla="*/ 0 h 406"/>
                <a:gd name="T78" fmla="*/ 0 w 814"/>
                <a:gd name="T79" fmla="*/ 0 h 406"/>
                <a:gd name="T80" fmla="*/ 0 w 814"/>
                <a:gd name="T81" fmla="*/ 0 h 406"/>
                <a:gd name="T82" fmla="*/ 0 w 814"/>
                <a:gd name="T83" fmla="*/ 0 h 4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14"/>
                <a:gd name="T127" fmla="*/ 0 h 406"/>
                <a:gd name="T128" fmla="*/ 814 w 814"/>
                <a:gd name="T129" fmla="*/ 406 h 4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14" h="406">
                  <a:moveTo>
                    <a:pt x="246" y="13"/>
                  </a:moveTo>
                  <a:lnTo>
                    <a:pt x="86" y="13"/>
                  </a:lnTo>
                  <a:lnTo>
                    <a:pt x="83" y="27"/>
                  </a:lnTo>
                  <a:lnTo>
                    <a:pt x="81" y="41"/>
                  </a:lnTo>
                  <a:lnTo>
                    <a:pt x="80" y="53"/>
                  </a:lnTo>
                  <a:lnTo>
                    <a:pt x="78" y="66"/>
                  </a:lnTo>
                  <a:lnTo>
                    <a:pt x="75" y="77"/>
                  </a:lnTo>
                  <a:lnTo>
                    <a:pt x="73" y="89"/>
                  </a:lnTo>
                  <a:lnTo>
                    <a:pt x="70" y="101"/>
                  </a:lnTo>
                  <a:lnTo>
                    <a:pt x="68" y="114"/>
                  </a:lnTo>
                  <a:lnTo>
                    <a:pt x="0" y="406"/>
                  </a:lnTo>
                  <a:lnTo>
                    <a:pt x="160" y="406"/>
                  </a:lnTo>
                  <a:lnTo>
                    <a:pt x="213" y="180"/>
                  </a:lnTo>
                  <a:lnTo>
                    <a:pt x="214" y="175"/>
                  </a:lnTo>
                  <a:lnTo>
                    <a:pt x="217" y="165"/>
                  </a:lnTo>
                  <a:lnTo>
                    <a:pt x="221" y="152"/>
                  </a:lnTo>
                  <a:lnTo>
                    <a:pt x="229" y="136"/>
                  </a:lnTo>
                  <a:lnTo>
                    <a:pt x="240" y="121"/>
                  </a:lnTo>
                  <a:lnTo>
                    <a:pt x="256" y="108"/>
                  </a:lnTo>
                  <a:lnTo>
                    <a:pt x="276" y="98"/>
                  </a:lnTo>
                  <a:lnTo>
                    <a:pt x="303" y="95"/>
                  </a:lnTo>
                  <a:lnTo>
                    <a:pt x="320" y="97"/>
                  </a:lnTo>
                  <a:lnTo>
                    <a:pt x="332" y="103"/>
                  </a:lnTo>
                  <a:lnTo>
                    <a:pt x="341" y="111"/>
                  </a:lnTo>
                  <a:lnTo>
                    <a:pt x="346" y="121"/>
                  </a:lnTo>
                  <a:lnTo>
                    <a:pt x="349" y="133"/>
                  </a:lnTo>
                  <a:lnTo>
                    <a:pt x="350" y="146"/>
                  </a:lnTo>
                  <a:lnTo>
                    <a:pt x="349" y="161"/>
                  </a:lnTo>
                  <a:lnTo>
                    <a:pt x="346" y="176"/>
                  </a:lnTo>
                  <a:lnTo>
                    <a:pt x="292" y="406"/>
                  </a:lnTo>
                  <a:lnTo>
                    <a:pt x="454" y="406"/>
                  </a:lnTo>
                  <a:lnTo>
                    <a:pt x="507" y="180"/>
                  </a:lnTo>
                  <a:lnTo>
                    <a:pt x="508" y="175"/>
                  </a:lnTo>
                  <a:lnTo>
                    <a:pt x="510" y="165"/>
                  </a:lnTo>
                  <a:lnTo>
                    <a:pt x="514" y="152"/>
                  </a:lnTo>
                  <a:lnTo>
                    <a:pt x="522" y="136"/>
                  </a:lnTo>
                  <a:lnTo>
                    <a:pt x="534" y="121"/>
                  </a:lnTo>
                  <a:lnTo>
                    <a:pt x="548" y="108"/>
                  </a:lnTo>
                  <a:lnTo>
                    <a:pt x="570" y="98"/>
                  </a:lnTo>
                  <a:lnTo>
                    <a:pt x="596" y="95"/>
                  </a:lnTo>
                  <a:lnTo>
                    <a:pt x="613" y="97"/>
                  </a:lnTo>
                  <a:lnTo>
                    <a:pt x="625" y="103"/>
                  </a:lnTo>
                  <a:lnTo>
                    <a:pt x="634" y="111"/>
                  </a:lnTo>
                  <a:lnTo>
                    <a:pt x="640" y="121"/>
                  </a:lnTo>
                  <a:lnTo>
                    <a:pt x="642" y="133"/>
                  </a:lnTo>
                  <a:lnTo>
                    <a:pt x="643" y="146"/>
                  </a:lnTo>
                  <a:lnTo>
                    <a:pt x="642" y="161"/>
                  </a:lnTo>
                  <a:lnTo>
                    <a:pt x="640" y="176"/>
                  </a:lnTo>
                  <a:lnTo>
                    <a:pt x="586" y="406"/>
                  </a:lnTo>
                  <a:lnTo>
                    <a:pt x="747" y="406"/>
                  </a:lnTo>
                  <a:lnTo>
                    <a:pt x="809" y="143"/>
                  </a:lnTo>
                  <a:lnTo>
                    <a:pt x="814" y="112"/>
                  </a:lnTo>
                  <a:lnTo>
                    <a:pt x="810" y="84"/>
                  </a:lnTo>
                  <a:lnTo>
                    <a:pt x="802" y="60"/>
                  </a:lnTo>
                  <a:lnTo>
                    <a:pt x="788" y="39"/>
                  </a:lnTo>
                  <a:lnTo>
                    <a:pt x="768" y="22"/>
                  </a:lnTo>
                  <a:lnTo>
                    <a:pt x="744" y="11"/>
                  </a:lnTo>
                  <a:lnTo>
                    <a:pt x="714" y="2"/>
                  </a:lnTo>
                  <a:lnTo>
                    <a:pt x="681" y="0"/>
                  </a:lnTo>
                  <a:lnTo>
                    <a:pt x="658" y="2"/>
                  </a:lnTo>
                  <a:lnTo>
                    <a:pt x="634" y="7"/>
                  </a:lnTo>
                  <a:lnTo>
                    <a:pt x="610" y="13"/>
                  </a:lnTo>
                  <a:lnTo>
                    <a:pt x="589" y="21"/>
                  </a:lnTo>
                  <a:lnTo>
                    <a:pt x="567" y="32"/>
                  </a:lnTo>
                  <a:lnTo>
                    <a:pt x="547" y="44"/>
                  </a:lnTo>
                  <a:lnTo>
                    <a:pt x="529" y="60"/>
                  </a:lnTo>
                  <a:lnTo>
                    <a:pt x="513" y="76"/>
                  </a:lnTo>
                  <a:lnTo>
                    <a:pt x="509" y="60"/>
                  </a:lnTo>
                  <a:lnTo>
                    <a:pt x="500" y="45"/>
                  </a:lnTo>
                  <a:lnTo>
                    <a:pt x="489" y="33"/>
                  </a:lnTo>
                  <a:lnTo>
                    <a:pt x="475" y="22"/>
                  </a:lnTo>
                  <a:lnTo>
                    <a:pt x="458" y="14"/>
                  </a:lnTo>
                  <a:lnTo>
                    <a:pt x="440" y="8"/>
                  </a:lnTo>
                  <a:lnTo>
                    <a:pt x="421" y="4"/>
                  </a:lnTo>
                  <a:lnTo>
                    <a:pt x="402" y="3"/>
                  </a:lnTo>
                  <a:lnTo>
                    <a:pt x="378" y="4"/>
                  </a:lnTo>
                  <a:lnTo>
                    <a:pt x="355" y="8"/>
                  </a:lnTo>
                  <a:lnTo>
                    <a:pt x="333" y="13"/>
                  </a:lnTo>
                  <a:lnTo>
                    <a:pt x="310" y="20"/>
                  </a:lnTo>
                  <a:lnTo>
                    <a:pt x="290" y="31"/>
                  </a:lnTo>
                  <a:lnTo>
                    <a:pt x="270" y="43"/>
                  </a:lnTo>
                  <a:lnTo>
                    <a:pt x="252" y="59"/>
                  </a:lnTo>
                  <a:lnTo>
                    <a:pt x="235" y="77"/>
                  </a:lnTo>
                  <a:lnTo>
                    <a:pt x="233" y="77"/>
                  </a:lnTo>
                  <a:lnTo>
                    <a:pt x="246" y="1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9162" name="Freeform 10">
              <a:extLst>
                <a:ext uri="{FF2B5EF4-FFF2-40B4-BE49-F238E27FC236}">
                  <a16:creationId xmlns:a16="http://schemas.microsoft.com/office/drawing/2014/main" id="{FE96D650-EB4E-47B4-B680-08C0B80C42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6" y="309"/>
              <a:ext cx="107" cy="144"/>
            </a:xfrm>
            <a:custGeom>
              <a:avLst/>
              <a:gdLst>
                <a:gd name="T0" fmla="*/ 0 w 538"/>
                <a:gd name="T1" fmla="*/ 0 h 578"/>
                <a:gd name="T2" fmla="*/ 0 w 538"/>
                <a:gd name="T3" fmla="*/ 0 h 578"/>
                <a:gd name="T4" fmla="*/ 0 w 538"/>
                <a:gd name="T5" fmla="*/ 0 h 578"/>
                <a:gd name="T6" fmla="*/ 0 w 538"/>
                <a:gd name="T7" fmla="*/ 0 h 578"/>
                <a:gd name="T8" fmla="*/ 0 w 538"/>
                <a:gd name="T9" fmla="*/ 0 h 578"/>
                <a:gd name="T10" fmla="*/ 0 w 538"/>
                <a:gd name="T11" fmla="*/ 0 h 578"/>
                <a:gd name="T12" fmla="*/ 0 w 538"/>
                <a:gd name="T13" fmla="*/ 0 h 578"/>
                <a:gd name="T14" fmla="*/ 0 w 538"/>
                <a:gd name="T15" fmla="*/ 0 h 578"/>
                <a:gd name="T16" fmla="*/ 0 w 538"/>
                <a:gd name="T17" fmla="*/ 0 h 578"/>
                <a:gd name="T18" fmla="*/ 0 w 538"/>
                <a:gd name="T19" fmla="*/ 0 h 578"/>
                <a:gd name="T20" fmla="*/ 0 w 538"/>
                <a:gd name="T21" fmla="*/ 0 h 578"/>
                <a:gd name="T22" fmla="*/ 0 w 538"/>
                <a:gd name="T23" fmla="*/ 0 h 578"/>
                <a:gd name="T24" fmla="*/ 0 w 538"/>
                <a:gd name="T25" fmla="*/ 0 h 578"/>
                <a:gd name="T26" fmla="*/ 0 w 538"/>
                <a:gd name="T27" fmla="*/ 0 h 578"/>
                <a:gd name="T28" fmla="*/ 0 w 538"/>
                <a:gd name="T29" fmla="*/ 0 h 578"/>
                <a:gd name="T30" fmla="*/ 0 w 538"/>
                <a:gd name="T31" fmla="*/ 0 h 578"/>
                <a:gd name="T32" fmla="*/ 0 w 538"/>
                <a:gd name="T33" fmla="*/ 0 h 578"/>
                <a:gd name="T34" fmla="*/ 0 w 538"/>
                <a:gd name="T35" fmla="*/ 0 h 578"/>
                <a:gd name="T36" fmla="*/ 0 w 538"/>
                <a:gd name="T37" fmla="*/ 0 h 578"/>
                <a:gd name="T38" fmla="*/ 0 w 538"/>
                <a:gd name="T39" fmla="*/ 0 h 578"/>
                <a:gd name="T40" fmla="*/ 0 w 538"/>
                <a:gd name="T41" fmla="*/ 0 h 578"/>
                <a:gd name="T42" fmla="*/ 0 w 538"/>
                <a:gd name="T43" fmla="*/ 0 h 578"/>
                <a:gd name="T44" fmla="*/ 0 w 538"/>
                <a:gd name="T45" fmla="*/ 0 h 578"/>
                <a:gd name="T46" fmla="*/ 0 w 538"/>
                <a:gd name="T47" fmla="*/ 0 h 578"/>
                <a:gd name="T48" fmla="*/ 0 w 538"/>
                <a:gd name="T49" fmla="*/ 0 h 578"/>
                <a:gd name="T50" fmla="*/ 0 w 538"/>
                <a:gd name="T51" fmla="*/ 0 h 578"/>
                <a:gd name="T52" fmla="*/ 0 w 538"/>
                <a:gd name="T53" fmla="*/ 0 h 578"/>
                <a:gd name="T54" fmla="*/ 0 w 538"/>
                <a:gd name="T55" fmla="*/ 0 h 578"/>
                <a:gd name="T56" fmla="*/ 0 w 538"/>
                <a:gd name="T57" fmla="*/ 0 h 578"/>
                <a:gd name="T58" fmla="*/ 0 w 538"/>
                <a:gd name="T59" fmla="*/ 0 h 578"/>
                <a:gd name="T60" fmla="*/ 0 w 538"/>
                <a:gd name="T61" fmla="*/ 0 h 578"/>
                <a:gd name="T62" fmla="*/ 0 w 538"/>
                <a:gd name="T63" fmla="*/ 0 h 578"/>
                <a:gd name="T64" fmla="*/ 0 w 538"/>
                <a:gd name="T65" fmla="*/ 0 h 578"/>
                <a:gd name="T66" fmla="*/ 0 w 538"/>
                <a:gd name="T67" fmla="*/ 0 h 578"/>
                <a:gd name="T68" fmla="*/ 0 w 538"/>
                <a:gd name="T69" fmla="*/ 0 h 578"/>
                <a:gd name="T70" fmla="*/ 0 w 538"/>
                <a:gd name="T71" fmla="*/ 0 h 578"/>
                <a:gd name="T72" fmla="*/ 0 w 538"/>
                <a:gd name="T73" fmla="*/ 0 h 578"/>
                <a:gd name="T74" fmla="*/ 0 w 538"/>
                <a:gd name="T75" fmla="*/ 0 h 578"/>
                <a:gd name="T76" fmla="*/ 0 w 538"/>
                <a:gd name="T77" fmla="*/ 0 h 578"/>
                <a:gd name="T78" fmla="*/ 0 w 538"/>
                <a:gd name="T79" fmla="*/ 0 h 578"/>
                <a:gd name="T80" fmla="*/ 0 w 538"/>
                <a:gd name="T81" fmla="*/ 0 h 578"/>
                <a:gd name="T82" fmla="*/ 0 w 538"/>
                <a:gd name="T83" fmla="*/ 0 h 578"/>
                <a:gd name="T84" fmla="*/ 0 w 538"/>
                <a:gd name="T85" fmla="*/ 0 h 578"/>
                <a:gd name="T86" fmla="*/ 0 w 538"/>
                <a:gd name="T87" fmla="*/ 0 h 5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38"/>
                <a:gd name="T133" fmla="*/ 0 h 578"/>
                <a:gd name="T134" fmla="*/ 538 w 538"/>
                <a:gd name="T135" fmla="*/ 578 h 5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38" h="578">
                  <a:moveTo>
                    <a:pt x="314" y="247"/>
                  </a:moveTo>
                  <a:lnTo>
                    <a:pt x="337" y="250"/>
                  </a:lnTo>
                  <a:lnTo>
                    <a:pt x="353" y="258"/>
                  </a:lnTo>
                  <a:lnTo>
                    <a:pt x="363" y="272"/>
                  </a:lnTo>
                  <a:lnTo>
                    <a:pt x="369" y="289"/>
                  </a:lnTo>
                  <a:lnTo>
                    <a:pt x="371" y="307"/>
                  </a:lnTo>
                  <a:lnTo>
                    <a:pt x="370" y="328"/>
                  </a:lnTo>
                  <a:lnTo>
                    <a:pt x="368" y="348"/>
                  </a:lnTo>
                  <a:lnTo>
                    <a:pt x="363" y="367"/>
                  </a:lnTo>
                  <a:lnTo>
                    <a:pt x="357" y="387"/>
                  </a:lnTo>
                  <a:lnTo>
                    <a:pt x="351" y="408"/>
                  </a:lnTo>
                  <a:lnTo>
                    <a:pt x="340" y="428"/>
                  </a:lnTo>
                  <a:lnTo>
                    <a:pt x="329" y="448"/>
                  </a:lnTo>
                  <a:lnTo>
                    <a:pt x="314" y="465"/>
                  </a:lnTo>
                  <a:lnTo>
                    <a:pt x="298" y="479"/>
                  </a:lnTo>
                  <a:lnTo>
                    <a:pt x="276" y="488"/>
                  </a:lnTo>
                  <a:lnTo>
                    <a:pt x="251" y="491"/>
                  </a:lnTo>
                  <a:lnTo>
                    <a:pt x="232" y="488"/>
                  </a:lnTo>
                  <a:lnTo>
                    <a:pt x="219" y="479"/>
                  </a:lnTo>
                  <a:lnTo>
                    <a:pt x="208" y="466"/>
                  </a:lnTo>
                  <a:lnTo>
                    <a:pt x="203" y="449"/>
                  </a:lnTo>
                  <a:lnTo>
                    <a:pt x="200" y="431"/>
                  </a:lnTo>
                  <a:lnTo>
                    <a:pt x="200" y="411"/>
                  </a:lnTo>
                  <a:lnTo>
                    <a:pt x="203" y="392"/>
                  </a:lnTo>
                  <a:lnTo>
                    <a:pt x="206" y="374"/>
                  </a:lnTo>
                  <a:lnTo>
                    <a:pt x="212" y="353"/>
                  </a:lnTo>
                  <a:lnTo>
                    <a:pt x="219" y="332"/>
                  </a:lnTo>
                  <a:lnTo>
                    <a:pt x="226" y="311"/>
                  </a:lnTo>
                  <a:lnTo>
                    <a:pt x="238" y="291"/>
                  </a:lnTo>
                  <a:lnTo>
                    <a:pt x="251" y="273"/>
                  </a:lnTo>
                  <a:lnTo>
                    <a:pt x="268" y="259"/>
                  </a:lnTo>
                  <a:lnTo>
                    <a:pt x="290" y="250"/>
                  </a:lnTo>
                  <a:lnTo>
                    <a:pt x="314" y="247"/>
                  </a:lnTo>
                  <a:close/>
                  <a:moveTo>
                    <a:pt x="0" y="566"/>
                  </a:moveTo>
                  <a:lnTo>
                    <a:pt x="156" y="566"/>
                  </a:lnTo>
                  <a:lnTo>
                    <a:pt x="175" y="508"/>
                  </a:lnTo>
                  <a:lnTo>
                    <a:pt x="178" y="508"/>
                  </a:lnTo>
                  <a:lnTo>
                    <a:pt x="181" y="522"/>
                  </a:lnTo>
                  <a:lnTo>
                    <a:pt x="188" y="535"/>
                  </a:lnTo>
                  <a:lnTo>
                    <a:pt x="198" y="547"/>
                  </a:lnTo>
                  <a:lnTo>
                    <a:pt x="212" y="558"/>
                  </a:lnTo>
                  <a:lnTo>
                    <a:pt x="226" y="566"/>
                  </a:lnTo>
                  <a:lnTo>
                    <a:pt x="245" y="573"/>
                  </a:lnTo>
                  <a:lnTo>
                    <a:pt x="263" y="577"/>
                  </a:lnTo>
                  <a:lnTo>
                    <a:pt x="281" y="578"/>
                  </a:lnTo>
                  <a:lnTo>
                    <a:pt x="307" y="577"/>
                  </a:lnTo>
                  <a:lnTo>
                    <a:pt x="330" y="574"/>
                  </a:lnTo>
                  <a:lnTo>
                    <a:pt x="354" y="568"/>
                  </a:lnTo>
                  <a:lnTo>
                    <a:pt x="375" y="561"/>
                  </a:lnTo>
                  <a:lnTo>
                    <a:pt x="396" y="552"/>
                  </a:lnTo>
                  <a:lnTo>
                    <a:pt x="414" y="541"/>
                  </a:lnTo>
                  <a:lnTo>
                    <a:pt x="432" y="529"/>
                  </a:lnTo>
                  <a:lnTo>
                    <a:pt x="448" y="515"/>
                  </a:lnTo>
                  <a:lnTo>
                    <a:pt x="462" y="501"/>
                  </a:lnTo>
                  <a:lnTo>
                    <a:pt x="476" y="484"/>
                  </a:lnTo>
                  <a:lnTo>
                    <a:pt x="488" y="466"/>
                  </a:lnTo>
                  <a:lnTo>
                    <a:pt x="500" y="447"/>
                  </a:lnTo>
                  <a:lnTo>
                    <a:pt x="509" y="427"/>
                  </a:lnTo>
                  <a:lnTo>
                    <a:pt x="516" y="407"/>
                  </a:lnTo>
                  <a:lnTo>
                    <a:pt x="524" y="385"/>
                  </a:lnTo>
                  <a:lnTo>
                    <a:pt x="530" y="363"/>
                  </a:lnTo>
                  <a:lnTo>
                    <a:pt x="535" y="342"/>
                  </a:lnTo>
                  <a:lnTo>
                    <a:pt x="537" y="322"/>
                  </a:lnTo>
                  <a:lnTo>
                    <a:pt x="538" y="303"/>
                  </a:lnTo>
                  <a:lnTo>
                    <a:pt x="537" y="284"/>
                  </a:lnTo>
                  <a:lnTo>
                    <a:pt x="535" y="267"/>
                  </a:lnTo>
                  <a:lnTo>
                    <a:pt x="531" y="250"/>
                  </a:lnTo>
                  <a:lnTo>
                    <a:pt x="526" y="234"/>
                  </a:lnTo>
                  <a:lnTo>
                    <a:pt x="518" y="220"/>
                  </a:lnTo>
                  <a:lnTo>
                    <a:pt x="509" y="207"/>
                  </a:lnTo>
                  <a:lnTo>
                    <a:pt x="497" y="195"/>
                  </a:lnTo>
                  <a:lnTo>
                    <a:pt x="484" y="185"/>
                  </a:lnTo>
                  <a:lnTo>
                    <a:pt x="469" y="176"/>
                  </a:lnTo>
                  <a:lnTo>
                    <a:pt x="452" y="170"/>
                  </a:lnTo>
                  <a:lnTo>
                    <a:pt x="433" y="164"/>
                  </a:lnTo>
                  <a:lnTo>
                    <a:pt x="412" y="161"/>
                  </a:lnTo>
                  <a:lnTo>
                    <a:pt x="388" y="160"/>
                  </a:lnTo>
                  <a:lnTo>
                    <a:pt x="370" y="161"/>
                  </a:lnTo>
                  <a:lnTo>
                    <a:pt x="351" y="163"/>
                  </a:lnTo>
                  <a:lnTo>
                    <a:pt x="331" y="168"/>
                  </a:lnTo>
                  <a:lnTo>
                    <a:pt x="312" y="174"/>
                  </a:lnTo>
                  <a:lnTo>
                    <a:pt x="294" y="182"/>
                  </a:lnTo>
                  <a:lnTo>
                    <a:pt x="276" y="192"/>
                  </a:lnTo>
                  <a:lnTo>
                    <a:pt x="259" y="202"/>
                  </a:lnTo>
                  <a:lnTo>
                    <a:pt x="245" y="215"/>
                  </a:lnTo>
                  <a:lnTo>
                    <a:pt x="243" y="215"/>
                  </a:lnTo>
                  <a:lnTo>
                    <a:pt x="293" y="0"/>
                  </a:lnTo>
                  <a:lnTo>
                    <a:pt x="132" y="0"/>
                  </a:lnTo>
                  <a:lnTo>
                    <a:pt x="0" y="5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9163" name="Freeform 11">
              <a:extLst>
                <a:ext uri="{FF2B5EF4-FFF2-40B4-BE49-F238E27FC236}">
                  <a16:creationId xmlns:a16="http://schemas.microsoft.com/office/drawing/2014/main" id="{35EF0F7C-3780-4E21-A7AE-AC995AF65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8" y="349"/>
              <a:ext cx="80" cy="101"/>
            </a:xfrm>
            <a:custGeom>
              <a:avLst/>
              <a:gdLst>
                <a:gd name="T0" fmla="*/ 0 w 401"/>
                <a:gd name="T1" fmla="*/ 0 h 406"/>
                <a:gd name="T2" fmla="*/ 0 w 401"/>
                <a:gd name="T3" fmla="*/ 0 h 406"/>
                <a:gd name="T4" fmla="*/ 0 w 401"/>
                <a:gd name="T5" fmla="*/ 0 h 406"/>
                <a:gd name="T6" fmla="*/ 0 w 401"/>
                <a:gd name="T7" fmla="*/ 0 h 406"/>
                <a:gd name="T8" fmla="*/ 0 w 401"/>
                <a:gd name="T9" fmla="*/ 0 h 406"/>
                <a:gd name="T10" fmla="*/ 0 w 401"/>
                <a:gd name="T11" fmla="*/ 0 h 406"/>
                <a:gd name="T12" fmla="*/ 0 w 401"/>
                <a:gd name="T13" fmla="*/ 0 h 406"/>
                <a:gd name="T14" fmla="*/ 0 w 401"/>
                <a:gd name="T15" fmla="*/ 0 h 406"/>
                <a:gd name="T16" fmla="*/ 0 w 401"/>
                <a:gd name="T17" fmla="*/ 0 h 406"/>
                <a:gd name="T18" fmla="*/ 0 w 401"/>
                <a:gd name="T19" fmla="*/ 0 h 406"/>
                <a:gd name="T20" fmla="*/ 0 w 401"/>
                <a:gd name="T21" fmla="*/ 0 h 406"/>
                <a:gd name="T22" fmla="*/ 0 w 401"/>
                <a:gd name="T23" fmla="*/ 0 h 406"/>
                <a:gd name="T24" fmla="*/ 0 w 401"/>
                <a:gd name="T25" fmla="*/ 0 h 406"/>
                <a:gd name="T26" fmla="*/ 0 w 401"/>
                <a:gd name="T27" fmla="*/ 0 h 406"/>
                <a:gd name="T28" fmla="*/ 0 w 401"/>
                <a:gd name="T29" fmla="*/ 0 h 406"/>
                <a:gd name="T30" fmla="*/ 0 w 401"/>
                <a:gd name="T31" fmla="*/ 0 h 406"/>
                <a:gd name="T32" fmla="*/ 0 w 401"/>
                <a:gd name="T33" fmla="*/ 0 h 406"/>
                <a:gd name="T34" fmla="*/ 0 w 401"/>
                <a:gd name="T35" fmla="*/ 0 h 406"/>
                <a:gd name="T36" fmla="*/ 0 w 401"/>
                <a:gd name="T37" fmla="*/ 0 h 406"/>
                <a:gd name="T38" fmla="*/ 0 w 401"/>
                <a:gd name="T39" fmla="*/ 0 h 406"/>
                <a:gd name="T40" fmla="*/ 0 w 401"/>
                <a:gd name="T41" fmla="*/ 0 h 406"/>
                <a:gd name="T42" fmla="*/ 0 w 401"/>
                <a:gd name="T43" fmla="*/ 0 h 406"/>
                <a:gd name="T44" fmla="*/ 0 w 401"/>
                <a:gd name="T45" fmla="*/ 0 h 406"/>
                <a:gd name="T46" fmla="*/ 0 w 401"/>
                <a:gd name="T47" fmla="*/ 0 h 406"/>
                <a:gd name="T48" fmla="*/ 0 w 401"/>
                <a:gd name="T49" fmla="*/ 0 h 406"/>
                <a:gd name="T50" fmla="*/ 0 w 401"/>
                <a:gd name="T51" fmla="*/ 0 h 406"/>
                <a:gd name="T52" fmla="*/ 0 w 401"/>
                <a:gd name="T53" fmla="*/ 0 h 406"/>
                <a:gd name="T54" fmla="*/ 0 w 401"/>
                <a:gd name="T55" fmla="*/ 0 h 406"/>
                <a:gd name="T56" fmla="*/ 0 w 401"/>
                <a:gd name="T57" fmla="*/ 0 h 406"/>
                <a:gd name="T58" fmla="*/ 0 w 401"/>
                <a:gd name="T59" fmla="*/ 0 h 406"/>
                <a:gd name="T60" fmla="*/ 0 w 401"/>
                <a:gd name="T61" fmla="*/ 0 h 406"/>
                <a:gd name="T62" fmla="*/ 0 w 401"/>
                <a:gd name="T63" fmla="*/ 0 h 406"/>
                <a:gd name="T64" fmla="*/ 0 w 401"/>
                <a:gd name="T65" fmla="*/ 0 h 406"/>
                <a:gd name="T66" fmla="*/ 0 w 401"/>
                <a:gd name="T67" fmla="*/ 0 h 406"/>
                <a:gd name="T68" fmla="*/ 0 w 401"/>
                <a:gd name="T69" fmla="*/ 0 h 406"/>
                <a:gd name="T70" fmla="*/ 0 w 401"/>
                <a:gd name="T71" fmla="*/ 0 h 406"/>
                <a:gd name="T72" fmla="*/ 0 w 401"/>
                <a:gd name="T73" fmla="*/ 0 h 406"/>
                <a:gd name="T74" fmla="*/ 0 w 401"/>
                <a:gd name="T75" fmla="*/ 0 h 406"/>
                <a:gd name="T76" fmla="*/ 0 w 401"/>
                <a:gd name="T77" fmla="*/ 0 h 406"/>
                <a:gd name="T78" fmla="*/ 0 w 401"/>
                <a:gd name="T79" fmla="*/ 0 h 40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01"/>
                <a:gd name="T121" fmla="*/ 0 h 406"/>
                <a:gd name="T122" fmla="*/ 401 w 401"/>
                <a:gd name="T123" fmla="*/ 406 h 40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01" h="406">
                  <a:moveTo>
                    <a:pt x="252" y="13"/>
                  </a:moveTo>
                  <a:lnTo>
                    <a:pt x="87" y="13"/>
                  </a:lnTo>
                  <a:lnTo>
                    <a:pt x="85" y="27"/>
                  </a:lnTo>
                  <a:lnTo>
                    <a:pt x="82" y="41"/>
                  </a:lnTo>
                  <a:lnTo>
                    <a:pt x="81" y="53"/>
                  </a:lnTo>
                  <a:lnTo>
                    <a:pt x="79" y="66"/>
                  </a:lnTo>
                  <a:lnTo>
                    <a:pt x="77" y="77"/>
                  </a:lnTo>
                  <a:lnTo>
                    <a:pt x="74" y="89"/>
                  </a:lnTo>
                  <a:lnTo>
                    <a:pt x="71" y="101"/>
                  </a:lnTo>
                  <a:lnTo>
                    <a:pt x="69" y="114"/>
                  </a:lnTo>
                  <a:lnTo>
                    <a:pt x="0" y="406"/>
                  </a:lnTo>
                  <a:lnTo>
                    <a:pt x="161" y="406"/>
                  </a:lnTo>
                  <a:lnTo>
                    <a:pt x="199" y="248"/>
                  </a:lnTo>
                  <a:lnTo>
                    <a:pt x="205" y="222"/>
                  </a:lnTo>
                  <a:lnTo>
                    <a:pt x="214" y="198"/>
                  </a:lnTo>
                  <a:lnTo>
                    <a:pt x="227" y="177"/>
                  </a:lnTo>
                  <a:lnTo>
                    <a:pt x="241" y="160"/>
                  </a:lnTo>
                  <a:lnTo>
                    <a:pt x="261" y="145"/>
                  </a:lnTo>
                  <a:lnTo>
                    <a:pt x="282" y="136"/>
                  </a:lnTo>
                  <a:lnTo>
                    <a:pt x="308" y="129"/>
                  </a:lnTo>
                  <a:lnTo>
                    <a:pt x="337" y="127"/>
                  </a:lnTo>
                  <a:lnTo>
                    <a:pt x="342" y="127"/>
                  </a:lnTo>
                  <a:lnTo>
                    <a:pt x="346" y="127"/>
                  </a:lnTo>
                  <a:lnTo>
                    <a:pt x="350" y="127"/>
                  </a:lnTo>
                  <a:lnTo>
                    <a:pt x="354" y="127"/>
                  </a:lnTo>
                  <a:lnTo>
                    <a:pt x="359" y="127"/>
                  </a:lnTo>
                  <a:lnTo>
                    <a:pt x="363" y="127"/>
                  </a:lnTo>
                  <a:lnTo>
                    <a:pt x="367" y="128"/>
                  </a:lnTo>
                  <a:lnTo>
                    <a:pt x="371" y="128"/>
                  </a:lnTo>
                  <a:lnTo>
                    <a:pt x="401" y="0"/>
                  </a:lnTo>
                  <a:lnTo>
                    <a:pt x="375" y="1"/>
                  </a:lnTo>
                  <a:lnTo>
                    <a:pt x="350" y="4"/>
                  </a:lnTo>
                  <a:lnTo>
                    <a:pt x="327" y="10"/>
                  </a:lnTo>
                  <a:lnTo>
                    <a:pt x="306" y="18"/>
                  </a:lnTo>
                  <a:lnTo>
                    <a:pt x="285" y="31"/>
                  </a:lnTo>
                  <a:lnTo>
                    <a:pt x="267" y="45"/>
                  </a:lnTo>
                  <a:lnTo>
                    <a:pt x="252" y="64"/>
                  </a:lnTo>
                  <a:lnTo>
                    <a:pt x="238" y="86"/>
                  </a:lnTo>
                  <a:lnTo>
                    <a:pt x="237" y="86"/>
                  </a:lnTo>
                  <a:lnTo>
                    <a:pt x="252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9164" name="Freeform 12">
              <a:extLst>
                <a:ext uri="{FF2B5EF4-FFF2-40B4-BE49-F238E27FC236}">
                  <a16:creationId xmlns:a16="http://schemas.microsoft.com/office/drawing/2014/main" id="{20D6BC36-33DD-41F2-B06A-6EB95E8713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23" y="349"/>
              <a:ext cx="97" cy="104"/>
            </a:xfrm>
            <a:custGeom>
              <a:avLst/>
              <a:gdLst>
                <a:gd name="T0" fmla="*/ 0 w 484"/>
                <a:gd name="T1" fmla="*/ 0 h 418"/>
                <a:gd name="T2" fmla="*/ 0 w 484"/>
                <a:gd name="T3" fmla="*/ 0 h 418"/>
                <a:gd name="T4" fmla="*/ 0 w 484"/>
                <a:gd name="T5" fmla="*/ 0 h 418"/>
                <a:gd name="T6" fmla="*/ 0 w 484"/>
                <a:gd name="T7" fmla="*/ 0 h 418"/>
                <a:gd name="T8" fmla="*/ 0 w 484"/>
                <a:gd name="T9" fmla="*/ 0 h 418"/>
                <a:gd name="T10" fmla="*/ 0 w 484"/>
                <a:gd name="T11" fmla="*/ 0 h 418"/>
                <a:gd name="T12" fmla="*/ 0 w 484"/>
                <a:gd name="T13" fmla="*/ 0 h 418"/>
                <a:gd name="T14" fmla="*/ 0 w 484"/>
                <a:gd name="T15" fmla="*/ 0 h 418"/>
                <a:gd name="T16" fmla="*/ 0 w 484"/>
                <a:gd name="T17" fmla="*/ 0 h 418"/>
                <a:gd name="T18" fmla="*/ 0 w 484"/>
                <a:gd name="T19" fmla="*/ 0 h 418"/>
                <a:gd name="T20" fmla="*/ 0 w 484"/>
                <a:gd name="T21" fmla="*/ 0 h 418"/>
                <a:gd name="T22" fmla="*/ 0 w 484"/>
                <a:gd name="T23" fmla="*/ 0 h 418"/>
                <a:gd name="T24" fmla="*/ 0 w 484"/>
                <a:gd name="T25" fmla="*/ 0 h 418"/>
                <a:gd name="T26" fmla="*/ 0 w 484"/>
                <a:gd name="T27" fmla="*/ 0 h 418"/>
                <a:gd name="T28" fmla="*/ 0 w 484"/>
                <a:gd name="T29" fmla="*/ 0 h 418"/>
                <a:gd name="T30" fmla="*/ 0 w 484"/>
                <a:gd name="T31" fmla="*/ 0 h 418"/>
                <a:gd name="T32" fmla="*/ 0 w 484"/>
                <a:gd name="T33" fmla="*/ 0 h 418"/>
                <a:gd name="T34" fmla="*/ 0 w 484"/>
                <a:gd name="T35" fmla="*/ 0 h 418"/>
                <a:gd name="T36" fmla="*/ 0 w 484"/>
                <a:gd name="T37" fmla="*/ 0 h 418"/>
                <a:gd name="T38" fmla="*/ 0 w 484"/>
                <a:gd name="T39" fmla="*/ 0 h 418"/>
                <a:gd name="T40" fmla="*/ 0 w 484"/>
                <a:gd name="T41" fmla="*/ 0 h 418"/>
                <a:gd name="T42" fmla="*/ 0 w 484"/>
                <a:gd name="T43" fmla="*/ 0 h 418"/>
                <a:gd name="T44" fmla="*/ 0 w 484"/>
                <a:gd name="T45" fmla="*/ 0 h 418"/>
                <a:gd name="T46" fmla="*/ 0 w 484"/>
                <a:gd name="T47" fmla="*/ 0 h 418"/>
                <a:gd name="T48" fmla="*/ 0 w 484"/>
                <a:gd name="T49" fmla="*/ 0 h 418"/>
                <a:gd name="T50" fmla="*/ 0 w 484"/>
                <a:gd name="T51" fmla="*/ 0 h 418"/>
                <a:gd name="T52" fmla="*/ 0 w 484"/>
                <a:gd name="T53" fmla="*/ 0 h 418"/>
                <a:gd name="T54" fmla="*/ 0 w 484"/>
                <a:gd name="T55" fmla="*/ 0 h 418"/>
                <a:gd name="T56" fmla="*/ 0 w 484"/>
                <a:gd name="T57" fmla="*/ 0 h 418"/>
                <a:gd name="T58" fmla="*/ 0 w 484"/>
                <a:gd name="T59" fmla="*/ 0 h 418"/>
                <a:gd name="T60" fmla="*/ 0 w 484"/>
                <a:gd name="T61" fmla="*/ 0 h 418"/>
                <a:gd name="T62" fmla="*/ 0 w 484"/>
                <a:gd name="T63" fmla="*/ 0 h 418"/>
                <a:gd name="T64" fmla="*/ 0 w 484"/>
                <a:gd name="T65" fmla="*/ 0 h 418"/>
                <a:gd name="T66" fmla="*/ 0 w 484"/>
                <a:gd name="T67" fmla="*/ 0 h 418"/>
                <a:gd name="T68" fmla="*/ 0 w 484"/>
                <a:gd name="T69" fmla="*/ 0 h 418"/>
                <a:gd name="T70" fmla="*/ 0 w 484"/>
                <a:gd name="T71" fmla="*/ 0 h 418"/>
                <a:gd name="T72" fmla="*/ 0 w 484"/>
                <a:gd name="T73" fmla="*/ 0 h 418"/>
                <a:gd name="T74" fmla="*/ 0 w 484"/>
                <a:gd name="T75" fmla="*/ 0 h 418"/>
                <a:gd name="T76" fmla="*/ 0 w 484"/>
                <a:gd name="T77" fmla="*/ 0 h 418"/>
                <a:gd name="T78" fmla="*/ 0 w 484"/>
                <a:gd name="T79" fmla="*/ 0 h 418"/>
                <a:gd name="T80" fmla="*/ 0 w 484"/>
                <a:gd name="T81" fmla="*/ 0 h 418"/>
                <a:gd name="T82" fmla="*/ 0 w 484"/>
                <a:gd name="T83" fmla="*/ 0 h 418"/>
                <a:gd name="T84" fmla="*/ 0 w 484"/>
                <a:gd name="T85" fmla="*/ 0 h 418"/>
                <a:gd name="T86" fmla="*/ 0 w 484"/>
                <a:gd name="T87" fmla="*/ 0 h 418"/>
                <a:gd name="T88" fmla="*/ 0 w 484"/>
                <a:gd name="T89" fmla="*/ 0 h 4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84"/>
                <a:gd name="T136" fmla="*/ 0 h 418"/>
                <a:gd name="T137" fmla="*/ 484 w 484"/>
                <a:gd name="T138" fmla="*/ 418 h 4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84" h="418">
                  <a:moveTo>
                    <a:pt x="162" y="279"/>
                  </a:moveTo>
                  <a:lnTo>
                    <a:pt x="166" y="270"/>
                  </a:lnTo>
                  <a:lnTo>
                    <a:pt x="169" y="261"/>
                  </a:lnTo>
                  <a:lnTo>
                    <a:pt x="175" y="254"/>
                  </a:lnTo>
                  <a:lnTo>
                    <a:pt x="182" y="247"/>
                  </a:lnTo>
                  <a:lnTo>
                    <a:pt x="190" y="241"/>
                  </a:lnTo>
                  <a:lnTo>
                    <a:pt x="199" y="236"/>
                  </a:lnTo>
                  <a:lnTo>
                    <a:pt x="208" y="231"/>
                  </a:lnTo>
                  <a:lnTo>
                    <a:pt x="217" y="227"/>
                  </a:lnTo>
                  <a:lnTo>
                    <a:pt x="227" y="224"/>
                  </a:lnTo>
                  <a:lnTo>
                    <a:pt x="237" y="222"/>
                  </a:lnTo>
                  <a:lnTo>
                    <a:pt x="247" y="219"/>
                  </a:lnTo>
                  <a:lnTo>
                    <a:pt x="258" y="218"/>
                  </a:lnTo>
                  <a:lnTo>
                    <a:pt x="270" y="218"/>
                  </a:lnTo>
                  <a:lnTo>
                    <a:pt x="282" y="218"/>
                  </a:lnTo>
                  <a:lnTo>
                    <a:pt x="295" y="218"/>
                  </a:lnTo>
                  <a:lnTo>
                    <a:pt x="307" y="218"/>
                  </a:lnTo>
                  <a:lnTo>
                    <a:pt x="302" y="238"/>
                  </a:lnTo>
                  <a:lnTo>
                    <a:pt x="296" y="258"/>
                  </a:lnTo>
                  <a:lnTo>
                    <a:pt x="288" y="277"/>
                  </a:lnTo>
                  <a:lnTo>
                    <a:pt x="279" y="295"/>
                  </a:lnTo>
                  <a:lnTo>
                    <a:pt x="265" y="309"/>
                  </a:lnTo>
                  <a:lnTo>
                    <a:pt x="249" y="321"/>
                  </a:lnTo>
                  <a:lnTo>
                    <a:pt x="229" y="328"/>
                  </a:lnTo>
                  <a:lnTo>
                    <a:pt x="205" y="331"/>
                  </a:lnTo>
                  <a:lnTo>
                    <a:pt x="194" y="330"/>
                  </a:lnTo>
                  <a:lnTo>
                    <a:pt x="185" y="327"/>
                  </a:lnTo>
                  <a:lnTo>
                    <a:pt x="177" y="323"/>
                  </a:lnTo>
                  <a:lnTo>
                    <a:pt x="170" y="315"/>
                  </a:lnTo>
                  <a:lnTo>
                    <a:pt x="165" y="308"/>
                  </a:lnTo>
                  <a:lnTo>
                    <a:pt x="162" y="300"/>
                  </a:lnTo>
                  <a:lnTo>
                    <a:pt x="161" y="289"/>
                  </a:lnTo>
                  <a:lnTo>
                    <a:pt x="162" y="279"/>
                  </a:lnTo>
                  <a:close/>
                  <a:moveTo>
                    <a:pt x="424" y="406"/>
                  </a:moveTo>
                  <a:lnTo>
                    <a:pt x="425" y="390"/>
                  </a:lnTo>
                  <a:lnTo>
                    <a:pt x="428" y="376"/>
                  </a:lnTo>
                  <a:lnTo>
                    <a:pt x="428" y="363"/>
                  </a:lnTo>
                  <a:lnTo>
                    <a:pt x="429" y="354"/>
                  </a:lnTo>
                  <a:lnTo>
                    <a:pt x="430" y="346"/>
                  </a:lnTo>
                  <a:lnTo>
                    <a:pt x="431" y="337"/>
                  </a:lnTo>
                  <a:lnTo>
                    <a:pt x="432" y="331"/>
                  </a:lnTo>
                  <a:lnTo>
                    <a:pt x="433" y="325"/>
                  </a:lnTo>
                  <a:lnTo>
                    <a:pt x="481" y="123"/>
                  </a:lnTo>
                  <a:lnTo>
                    <a:pt x="484" y="108"/>
                  </a:lnTo>
                  <a:lnTo>
                    <a:pt x="484" y="93"/>
                  </a:lnTo>
                  <a:lnTo>
                    <a:pt x="482" y="80"/>
                  </a:lnTo>
                  <a:lnTo>
                    <a:pt x="477" y="67"/>
                  </a:lnTo>
                  <a:lnTo>
                    <a:pt x="471" y="56"/>
                  </a:lnTo>
                  <a:lnTo>
                    <a:pt x="463" y="45"/>
                  </a:lnTo>
                  <a:lnTo>
                    <a:pt x="453" y="37"/>
                  </a:lnTo>
                  <a:lnTo>
                    <a:pt x="441" y="28"/>
                  </a:lnTo>
                  <a:lnTo>
                    <a:pt x="429" y="22"/>
                  </a:lnTo>
                  <a:lnTo>
                    <a:pt x="415" y="16"/>
                  </a:lnTo>
                  <a:lnTo>
                    <a:pt x="401" y="11"/>
                  </a:lnTo>
                  <a:lnTo>
                    <a:pt x="385" y="7"/>
                  </a:lnTo>
                  <a:lnTo>
                    <a:pt x="369" y="4"/>
                  </a:lnTo>
                  <a:lnTo>
                    <a:pt x="353" y="2"/>
                  </a:lnTo>
                  <a:lnTo>
                    <a:pt x="336" y="0"/>
                  </a:lnTo>
                  <a:lnTo>
                    <a:pt x="320" y="0"/>
                  </a:lnTo>
                  <a:lnTo>
                    <a:pt x="302" y="0"/>
                  </a:lnTo>
                  <a:lnTo>
                    <a:pt x="283" y="1"/>
                  </a:lnTo>
                  <a:lnTo>
                    <a:pt x="264" y="3"/>
                  </a:lnTo>
                  <a:lnTo>
                    <a:pt x="244" y="5"/>
                  </a:lnTo>
                  <a:lnTo>
                    <a:pt x="225" y="9"/>
                  </a:lnTo>
                  <a:lnTo>
                    <a:pt x="205" y="13"/>
                  </a:lnTo>
                  <a:lnTo>
                    <a:pt x="186" y="18"/>
                  </a:lnTo>
                  <a:lnTo>
                    <a:pt x="167" y="24"/>
                  </a:lnTo>
                  <a:lnTo>
                    <a:pt x="150" y="32"/>
                  </a:lnTo>
                  <a:lnTo>
                    <a:pt x="133" y="41"/>
                  </a:lnTo>
                  <a:lnTo>
                    <a:pt x="118" y="51"/>
                  </a:lnTo>
                  <a:lnTo>
                    <a:pt x="105" y="63"/>
                  </a:lnTo>
                  <a:lnTo>
                    <a:pt x="93" y="76"/>
                  </a:lnTo>
                  <a:lnTo>
                    <a:pt x="82" y="93"/>
                  </a:lnTo>
                  <a:lnTo>
                    <a:pt x="74" y="111"/>
                  </a:lnTo>
                  <a:lnTo>
                    <a:pt x="69" y="131"/>
                  </a:lnTo>
                  <a:lnTo>
                    <a:pt x="221" y="131"/>
                  </a:lnTo>
                  <a:lnTo>
                    <a:pt x="223" y="121"/>
                  </a:lnTo>
                  <a:lnTo>
                    <a:pt x="228" y="111"/>
                  </a:lnTo>
                  <a:lnTo>
                    <a:pt x="234" y="101"/>
                  </a:lnTo>
                  <a:lnTo>
                    <a:pt x="240" y="92"/>
                  </a:lnTo>
                  <a:lnTo>
                    <a:pt x="249" y="84"/>
                  </a:lnTo>
                  <a:lnTo>
                    <a:pt x="261" y="76"/>
                  </a:lnTo>
                  <a:lnTo>
                    <a:pt x="273" y="72"/>
                  </a:lnTo>
                  <a:lnTo>
                    <a:pt x="287" y="70"/>
                  </a:lnTo>
                  <a:lnTo>
                    <a:pt x="307" y="71"/>
                  </a:lnTo>
                  <a:lnTo>
                    <a:pt x="320" y="76"/>
                  </a:lnTo>
                  <a:lnTo>
                    <a:pt x="328" y="86"/>
                  </a:lnTo>
                  <a:lnTo>
                    <a:pt x="332" y="97"/>
                  </a:lnTo>
                  <a:lnTo>
                    <a:pt x="332" y="111"/>
                  </a:lnTo>
                  <a:lnTo>
                    <a:pt x="330" y="124"/>
                  </a:lnTo>
                  <a:lnTo>
                    <a:pt x="326" y="139"/>
                  </a:lnTo>
                  <a:lnTo>
                    <a:pt x="323" y="153"/>
                  </a:lnTo>
                  <a:lnTo>
                    <a:pt x="272" y="153"/>
                  </a:lnTo>
                  <a:lnTo>
                    <a:pt x="246" y="153"/>
                  </a:lnTo>
                  <a:lnTo>
                    <a:pt x="221" y="155"/>
                  </a:lnTo>
                  <a:lnTo>
                    <a:pt x="197" y="157"/>
                  </a:lnTo>
                  <a:lnTo>
                    <a:pt x="175" y="160"/>
                  </a:lnTo>
                  <a:lnTo>
                    <a:pt x="153" y="164"/>
                  </a:lnTo>
                  <a:lnTo>
                    <a:pt x="132" y="169"/>
                  </a:lnTo>
                  <a:lnTo>
                    <a:pt x="113" y="176"/>
                  </a:lnTo>
                  <a:lnTo>
                    <a:pt x="95" y="183"/>
                  </a:lnTo>
                  <a:lnTo>
                    <a:pt x="78" y="192"/>
                  </a:lnTo>
                  <a:lnTo>
                    <a:pt x="63" y="202"/>
                  </a:lnTo>
                  <a:lnTo>
                    <a:pt x="49" y="213"/>
                  </a:lnTo>
                  <a:lnTo>
                    <a:pt x="37" y="225"/>
                  </a:lnTo>
                  <a:lnTo>
                    <a:pt x="26" y="238"/>
                  </a:lnTo>
                  <a:lnTo>
                    <a:pt x="17" y="253"/>
                  </a:lnTo>
                  <a:lnTo>
                    <a:pt x="10" y="268"/>
                  </a:lnTo>
                  <a:lnTo>
                    <a:pt x="5" y="286"/>
                  </a:lnTo>
                  <a:lnTo>
                    <a:pt x="0" y="315"/>
                  </a:lnTo>
                  <a:lnTo>
                    <a:pt x="1" y="342"/>
                  </a:lnTo>
                  <a:lnTo>
                    <a:pt x="7" y="363"/>
                  </a:lnTo>
                  <a:lnTo>
                    <a:pt x="19" y="382"/>
                  </a:lnTo>
                  <a:lnTo>
                    <a:pt x="37" y="398"/>
                  </a:lnTo>
                  <a:lnTo>
                    <a:pt x="61" y="408"/>
                  </a:lnTo>
                  <a:lnTo>
                    <a:pt x="90" y="416"/>
                  </a:lnTo>
                  <a:lnTo>
                    <a:pt x="125" y="418"/>
                  </a:lnTo>
                  <a:lnTo>
                    <a:pt x="153" y="416"/>
                  </a:lnTo>
                  <a:lnTo>
                    <a:pt x="179" y="411"/>
                  </a:lnTo>
                  <a:lnTo>
                    <a:pt x="202" y="404"/>
                  </a:lnTo>
                  <a:lnTo>
                    <a:pt x="221" y="396"/>
                  </a:lnTo>
                  <a:lnTo>
                    <a:pt x="238" y="385"/>
                  </a:lnTo>
                  <a:lnTo>
                    <a:pt x="253" y="375"/>
                  </a:lnTo>
                  <a:lnTo>
                    <a:pt x="266" y="363"/>
                  </a:lnTo>
                  <a:lnTo>
                    <a:pt x="276" y="352"/>
                  </a:lnTo>
                  <a:lnTo>
                    <a:pt x="279" y="352"/>
                  </a:lnTo>
                  <a:lnTo>
                    <a:pt x="276" y="362"/>
                  </a:lnTo>
                  <a:lnTo>
                    <a:pt x="274" y="371"/>
                  </a:lnTo>
                  <a:lnTo>
                    <a:pt x="273" y="379"/>
                  </a:lnTo>
                  <a:lnTo>
                    <a:pt x="272" y="385"/>
                  </a:lnTo>
                  <a:lnTo>
                    <a:pt x="271" y="392"/>
                  </a:lnTo>
                  <a:lnTo>
                    <a:pt x="270" y="397"/>
                  </a:lnTo>
                  <a:lnTo>
                    <a:pt x="270" y="401"/>
                  </a:lnTo>
                  <a:lnTo>
                    <a:pt x="270" y="406"/>
                  </a:lnTo>
                  <a:lnTo>
                    <a:pt x="424" y="4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9165" name="Freeform 13">
              <a:extLst>
                <a:ext uri="{FF2B5EF4-FFF2-40B4-BE49-F238E27FC236}">
                  <a16:creationId xmlns:a16="http://schemas.microsoft.com/office/drawing/2014/main" id="{855B0BDD-C2E8-4B9F-9611-4F2AF8571F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6" y="349"/>
              <a:ext cx="115" cy="139"/>
            </a:xfrm>
            <a:custGeom>
              <a:avLst/>
              <a:gdLst>
                <a:gd name="T0" fmla="*/ 0 w 574"/>
                <a:gd name="T1" fmla="*/ 0 h 557"/>
                <a:gd name="T2" fmla="*/ 0 w 574"/>
                <a:gd name="T3" fmla="*/ 0 h 557"/>
                <a:gd name="T4" fmla="*/ 0 w 574"/>
                <a:gd name="T5" fmla="*/ 0 h 557"/>
                <a:gd name="T6" fmla="*/ 0 w 574"/>
                <a:gd name="T7" fmla="*/ 0 h 557"/>
                <a:gd name="T8" fmla="*/ 0 w 574"/>
                <a:gd name="T9" fmla="*/ 0 h 557"/>
                <a:gd name="T10" fmla="*/ 0 w 574"/>
                <a:gd name="T11" fmla="*/ 0 h 557"/>
                <a:gd name="T12" fmla="*/ 0 w 574"/>
                <a:gd name="T13" fmla="*/ 0 h 557"/>
                <a:gd name="T14" fmla="*/ 0 w 574"/>
                <a:gd name="T15" fmla="*/ 0 h 557"/>
                <a:gd name="T16" fmla="*/ 0 w 574"/>
                <a:gd name="T17" fmla="*/ 0 h 557"/>
                <a:gd name="T18" fmla="*/ 0 w 574"/>
                <a:gd name="T19" fmla="*/ 0 h 557"/>
                <a:gd name="T20" fmla="*/ 0 w 574"/>
                <a:gd name="T21" fmla="*/ 0 h 557"/>
                <a:gd name="T22" fmla="*/ 0 w 574"/>
                <a:gd name="T23" fmla="*/ 0 h 557"/>
                <a:gd name="T24" fmla="*/ 0 w 574"/>
                <a:gd name="T25" fmla="*/ 0 h 557"/>
                <a:gd name="T26" fmla="*/ 0 w 574"/>
                <a:gd name="T27" fmla="*/ 0 h 557"/>
                <a:gd name="T28" fmla="*/ 0 w 574"/>
                <a:gd name="T29" fmla="*/ 0 h 557"/>
                <a:gd name="T30" fmla="*/ 0 w 574"/>
                <a:gd name="T31" fmla="*/ 0 h 557"/>
                <a:gd name="T32" fmla="*/ 0 w 574"/>
                <a:gd name="T33" fmla="*/ 0 h 557"/>
                <a:gd name="T34" fmla="*/ 0 w 574"/>
                <a:gd name="T35" fmla="*/ 0 h 557"/>
                <a:gd name="T36" fmla="*/ 0 w 574"/>
                <a:gd name="T37" fmla="*/ 0 h 557"/>
                <a:gd name="T38" fmla="*/ 0 w 574"/>
                <a:gd name="T39" fmla="*/ 0 h 557"/>
                <a:gd name="T40" fmla="*/ 0 w 574"/>
                <a:gd name="T41" fmla="*/ 0 h 557"/>
                <a:gd name="T42" fmla="*/ 0 w 574"/>
                <a:gd name="T43" fmla="*/ 0 h 557"/>
                <a:gd name="T44" fmla="*/ 0 w 574"/>
                <a:gd name="T45" fmla="*/ 0 h 557"/>
                <a:gd name="T46" fmla="*/ 0 w 574"/>
                <a:gd name="T47" fmla="*/ 0 h 557"/>
                <a:gd name="T48" fmla="*/ 0 w 574"/>
                <a:gd name="T49" fmla="*/ 0 h 557"/>
                <a:gd name="T50" fmla="*/ 0 w 574"/>
                <a:gd name="T51" fmla="*/ 0 h 557"/>
                <a:gd name="T52" fmla="*/ 0 w 574"/>
                <a:gd name="T53" fmla="*/ 0 h 557"/>
                <a:gd name="T54" fmla="*/ 0 w 574"/>
                <a:gd name="T55" fmla="*/ 0 h 557"/>
                <a:gd name="T56" fmla="*/ 0 w 574"/>
                <a:gd name="T57" fmla="*/ 0 h 557"/>
                <a:gd name="T58" fmla="*/ 0 w 574"/>
                <a:gd name="T59" fmla="*/ 0 h 557"/>
                <a:gd name="T60" fmla="*/ 0 w 574"/>
                <a:gd name="T61" fmla="*/ 0 h 557"/>
                <a:gd name="T62" fmla="*/ 0 w 574"/>
                <a:gd name="T63" fmla="*/ 0 h 557"/>
                <a:gd name="T64" fmla="*/ 0 w 574"/>
                <a:gd name="T65" fmla="*/ 0 h 557"/>
                <a:gd name="T66" fmla="*/ 0 w 574"/>
                <a:gd name="T67" fmla="*/ 0 h 557"/>
                <a:gd name="T68" fmla="*/ 0 w 574"/>
                <a:gd name="T69" fmla="*/ 0 h 557"/>
                <a:gd name="T70" fmla="*/ 0 w 574"/>
                <a:gd name="T71" fmla="*/ 0 h 557"/>
                <a:gd name="T72" fmla="*/ 0 w 574"/>
                <a:gd name="T73" fmla="*/ 0 h 557"/>
                <a:gd name="T74" fmla="*/ 0 w 574"/>
                <a:gd name="T75" fmla="*/ 0 h 557"/>
                <a:gd name="T76" fmla="*/ 0 w 574"/>
                <a:gd name="T77" fmla="*/ 0 h 557"/>
                <a:gd name="T78" fmla="*/ 0 w 574"/>
                <a:gd name="T79" fmla="*/ 0 h 557"/>
                <a:gd name="T80" fmla="*/ 0 w 574"/>
                <a:gd name="T81" fmla="*/ 0 h 557"/>
                <a:gd name="T82" fmla="*/ 0 w 574"/>
                <a:gd name="T83" fmla="*/ 0 h 557"/>
                <a:gd name="T84" fmla="*/ 0 w 574"/>
                <a:gd name="T85" fmla="*/ 0 h 557"/>
                <a:gd name="T86" fmla="*/ 0 w 574"/>
                <a:gd name="T87" fmla="*/ 0 h 5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74"/>
                <a:gd name="T133" fmla="*/ 0 h 557"/>
                <a:gd name="T134" fmla="*/ 574 w 574"/>
                <a:gd name="T135" fmla="*/ 557 h 5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74" h="557">
                  <a:moveTo>
                    <a:pt x="289" y="13"/>
                  </a:moveTo>
                  <a:lnTo>
                    <a:pt x="128" y="13"/>
                  </a:lnTo>
                  <a:lnTo>
                    <a:pt x="0" y="557"/>
                  </a:lnTo>
                  <a:lnTo>
                    <a:pt x="162" y="557"/>
                  </a:lnTo>
                  <a:lnTo>
                    <a:pt x="208" y="358"/>
                  </a:lnTo>
                  <a:lnTo>
                    <a:pt x="210" y="358"/>
                  </a:lnTo>
                  <a:lnTo>
                    <a:pt x="219" y="371"/>
                  </a:lnTo>
                  <a:lnTo>
                    <a:pt x="229" y="382"/>
                  </a:lnTo>
                  <a:lnTo>
                    <a:pt x="241" y="393"/>
                  </a:lnTo>
                  <a:lnTo>
                    <a:pt x="254" y="401"/>
                  </a:lnTo>
                  <a:lnTo>
                    <a:pt x="268" y="408"/>
                  </a:lnTo>
                  <a:lnTo>
                    <a:pt x="284" y="414"/>
                  </a:lnTo>
                  <a:lnTo>
                    <a:pt x="299" y="417"/>
                  </a:lnTo>
                  <a:lnTo>
                    <a:pt x="317" y="418"/>
                  </a:lnTo>
                  <a:lnTo>
                    <a:pt x="342" y="417"/>
                  </a:lnTo>
                  <a:lnTo>
                    <a:pt x="366" y="414"/>
                  </a:lnTo>
                  <a:lnTo>
                    <a:pt x="389" y="408"/>
                  </a:lnTo>
                  <a:lnTo>
                    <a:pt x="410" y="400"/>
                  </a:lnTo>
                  <a:lnTo>
                    <a:pt x="430" y="392"/>
                  </a:lnTo>
                  <a:lnTo>
                    <a:pt x="450" y="380"/>
                  </a:lnTo>
                  <a:lnTo>
                    <a:pt x="466" y="368"/>
                  </a:lnTo>
                  <a:lnTo>
                    <a:pt x="483" y="354"/>
                  </a:lnTo>
                  <a:lnTo>
                    <a:pt x="498" y="338"/>
                  </a:lnTo>
                  <a:lnTo>
                    <a:pt x="512" y="322"/>
                  </a:lnTo>
                  <a:lnTo>
                    <a:pt x="524" y="304"/>
                  </a:lnTo>
                  <a:lnTo>
                    <a:pt x="535" y="285"/>
                  </a:lnTo>
                  <a:lnTo>
                    <a:pt x="545" y="265"/>
                  </a:lnTo>
                  <a:lnTo>
                    <a:pt x="554" y="246"/>
                  </a:lnTo>
                  <a:lnTo>
                    <a:pt x="561" y="225"/>
                  </a:lnTo>
                  <a:lnTo>
                    <a:pt x="567" y="203"/>
                  </a:lnTo>
                  <a:lnTo>
                    <a:pt x="570" y="184"/>
                  </a:lnTo>
                  <a:lnTo>
                    <a:pt x="574" y="165"/>
                  </a:lnTo>
                  <a:lnTo>
                    <a:pt x="574" y="146"/>
                  </a:lnTo>
                  <a:lnTo>
                    <a:pt x="574" y="128"/>
                  </a:lnTo>
                  <a:lnTo>
                    <a:pt x="571" y="111"/>
                  </a:lnTo>
                  <a:lnTo>
                    <a:pt x="568" y="94"/>
                  </a:lnTo>
                  <a:lnTo>
                    <a:pt x="562" y="77"/>
                  </a:lnTo>
                  <a:lnTo>
                    <a:pt x="556" y="63"/>
                  </a:lnTo>
                  <a:lnTo>
                    <a:pt x="548" y="49"/>
                  </a:lnTo>
                  <a:lnTo>
                    <a:pt x="536" y="38"/>
                  </a:lnTo>
                  <a:lnTo>
                    <a:pt x="524" y="26"/>
                  </a:lnTo>
                  <a:lnTo>
                    <a:pt x="510" y="18"/>
                  </a:lnTo>
                  <a:lnTo>
                    <a:pt x="494" y="11"/>
                  </a:lnTo>
                  <a:lnTo>
                    <a:pt x="475" y="4"/>
                  </a:lnTo>
                  <a:lnTo>
                    <a:pt x="455" y="1"/>
                  </a:lnTo>
                  <a:lnTo>
                    <a:pt x="433" y="0"/>
                  </a:lnTo>
                  <a:lnTo>
                    <a:pt x="410" y="1"/>
                  </a:lnTo>
                  <a:lnTo>
                    <a:pt x="387" y="4"/>
                  </a:lnTo>
                  <a:lnTo>
                    <a:pt x="367" y="10"/>
                  </a:lnTo>
                  <a:lnTo>
                    <a:pt x="348" y="17"/>
                  </a:lnTo>
                  <a:lnTo>
                    <a:pt x="329" y="26"/>
                  </a:lnTo>
                  <a:lnTo>
                    <a:pt x="312" y="38"/>
                  </a:lnTo>
                  <a:lnTo>
                    <a:pt x="295" y="52"/>
                  </a:lnTo>
                  <a:lnTo>
                    <a:pt x="278" y="68"/>
                  </a:lnTo>
                  <a:lnTo>
                    <a:pt x="276" y="68"/>
                  </a:lnTo>
                  <a:lnTo>
                    <a:pt x="289" y="13"/>
                  </a:lnTo>
                  <a:close/>
                  <a:moveTo>
                    <a:pt x="350" y="87"/>
                  </a:moveTo>
                  <a:lnTo>
                    <a:pt x="373" y="90"/>
                  </a:lnTo>
                  <a:lnTo>
                    <a:pt x="389" y="99"/>
                  </a:lnTo>
                  <a:lnTo>
                    <a:pt x="399" y="112"/>
                  </a:lnTo>
                  <a:lnTo>
                    <a:pt x="404" y="129"/>
                  </a:lnTo>
                  <a:lnTo>
                    <a:pt x="407" y="148"/>
                  </a:lnTo>
                  <a:lnTo>
                    <a:pt x="407" y="168"/>
                  </a:lnTo>
                  <a:lnTo>
                    <a:pt x="403" y="189"/>
                  </a:lnTo>
                  <a:lnTo>
                    <a:pt x="400" y="209"/>
                  </a:lnTo>
                  <a:lnTo>
                    <a:pt x="394" y="229"/>
                  </a:lnTo>
                  <a:lnTo>
                    <a:pt x="387" y="250"/>
                  </a:lnTo>
                  <a:lnTo>
                    <a:pt x="378" y="270"/>
                  </a:lnTo>
                  <a:lnTo>
                    <a:pt x="367" y="288"/>
                  </a:lnTo>
                  <a:lnTo>
                    <a:pt x="354" y="306"/>
                  </a:lnTo>
                  <a:lnTo>
                    <a:pt x="337" y="319"/>
                  </a:lnTo>
                  <a:lnTo>
                    <a:pt x="316" y="328"/>
                  </a:lnTo>
                  <a:lnTo>
                    <a:pt x="293" y="331"/>
                  </a:lnTo>
                  <a:lnTo>
                    <a:pt x="270" y="328"/>
                  </a:lnTo>
                  <a:lnTo>
                    <a:pt x="254" y="319"/>
                  </a:lnTo>
                  <a:lnTo>
                    <a:pt x="244" y="306"/>
                  </a:lnTo>
                  <a:lnTo>
                    <a:pt x="238" y="288"/>
                  </a:lnTo>
                  <a:lnTo>
                    <a:pt x="236" y="270"/>
                  </a:lnTo>
                  <a:lnTo>
                    <a:pt x="236" y="250"/>
                  </a:lnTo>
                  <a:lnTo>
                    <a:pt x="240" y="229"/>
                  </a:lnTo>
                  <a:lnTo>
                    <a:pt x="243" y="209"/>
                  </a:lnTo>
                  <a:lnTo>
                    <a:pt x="249" y="189"/>
                  </a:lnTo>
                  <a:lnTo>
                    <a:pt x="255" y="168"/>
                  </a:lnTo>
                  <a:lnTo>
                    <a:pt x="264" y="148"/>
                  </a:lnTo>
                  <a:lnTo>
                    <a:pt x="276" y="129"/>
                  </a:lnTo>
                  <a:lnTo>
                    <a:pt x="289" y="112"/>
                  </a:lnTo>
                  <a:lnTo>
                    <a:pt x="306" y="99"/>
                  </a:lnTo>
                  <a:lnTo>
                    <a:pt x="327" y="90"/>
                  </a:lnTo>
                  <a:lnTo>
                    <a:pt x="350" y="87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9166" name="Freeform 14">
              <a:extLst>
                <a:ext uri="{FF2B5EF4-FFF2-40B4-BE49-F238E27FC236}">
                  <a16:creationId xmlns:a16="http://schemas.microsoft.com/office/drawing/2014/main" id="{45CF3A77-8B3E-40CB-A91E-4C478C8190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8" y="349"/>
              <a:ext cx="97" cy="104"/>
            </a:xfrm>
            <a:custGeom>
              <a:avLst/>
              <a:gdLst>
                <a:gd name="T0" fmla="*/ 0 w 485"/>
                <a:gd name="T1" fmla="*/ 0 h 418"/>
                <a:gd name="T2" fmla="*/ 0 w 485"/>
                <a:gd name="T3" fmla="*/ 0 h 418"/>
                <a:gd name="T4" fmla="*/ 0 w 485"/>
                <a:gd name="T5" fmla="*/ 0 h 418"/>
                <a:gd name="T6" fmla="*/ 0 w 485"/>
                <a:gd name="T7" fmla="*/ 0 h 418"/>
                <a:gd name="T8" fmla="*/ 0 w 485"/>
                <a:gd name="T9" fmla="*/ 0 h 418"/>
                <a:gd name="T10" fmla="*/ 0 w 485"/>
                <a:gd name="T11" fmla="*/ 0 h 418"/>
                <a:gd name="T12" fmla="*/ 0 w 485"/>
                <a:gd name="T13" fmla="*/ 0 h 418"/>
                <a:gd name="T14" fmla="*/ 0 w 485"/>
                <a:gd name="T15" fmla="*/ 0 h 418"/>
                <a:gd name="T16" fmla="*/ 0 w 485"/>
                <a:gd name="T17" fmla="*/ 0 h 418"/>
                <a:gd name="T18" fmla="*/ 0 w 485"/>
                <a:gd name="T19" fmla="*/ 0 h 418"/>
                <a:gd name="T20" fmla="*/ 0 w 485"/>
                <a:gd name="T21" fmla="*/ 0 h 418"/>
                <a:gd name="T22" fmla="*/ 0 w 485"/>
                <a:gd name="T23" fmla="*/ 0 h 418"/>
                <a:gd name="T24" fmla="*/ 0 w 485"/>
                <a:gd name="T25" fmla="*/ 0 h 418"/>
                <a:gd name="T26" fmla="*/ 0 w 485"/>
                <a:gd name="T27" fmla="*/ 0 h 418"/>
                <a:gd name="T28" fmla="*/ 0 w 485"/>
                <a:gd name="T29" fmla="*/ 0 h 418"/>
                <a:gd name="T30" fmla="*/ 0 w 485"/>
                <a:gd name="T31" fmla="*/ 0 h 418"/>
                <a:gd name="T32" fmla="*/ 0 w 485"/>
                <a:gd name="T33" fmla="*/ 0 h 418"/>
                <a:gd name="T34" fmla="*/ 0 w 485"/>
                <a:gd name="T35" fmla="*/ 0 h 418"/>
                <a:gd name="T36" fmla="*/ 0 w 485"/>
                <a:gd name="T37" fmla="*/ 0 h 418"/>
                <a:gd name="T38" fmla="*/ 0 w 485"/>
                <a:gd name="T39" fmla="*/ 0 h 418"/>
                <a:gd name="T40" fmla="*/ 0 w 485"/>
                <a:gd name="T41" fmla="*/ 0 h 418"/>
                <a:gd name="T42" fmla="*/ 0 w 485"/>
                <a:gd name="T43" fmla="*/ 0 h 418"/>
                <a:gd name="T44" fmla="*/ 0 w 485"/>
                <a:gd name="T45" fmla="*/ 0 h 418"/>
                <a:gd name="T46" fmla="*/ 0 w 485"/>
                <a:gd name="T47" fmla="*/ 0 h 418"/>
                <a:gd name="T48" fmla="*/ 0 w 485"/>
                <a:gd name="T49" fmla="*/ 0 h 418"/>
                <a:gd name="T50" fmla="*/ 0 w 485"/>
                <a:gd name="T51" fmla="*/ 0 h 418"/>
                <a:gd name="T52" fmla="*/ 0 w 485"/>
                <a:gd name="T53" fmla="*/ 0 h 418"/>
                <a:gd name="T54" fmla="*/ 0 w 485"/>
                <a:gd name="T55" fmla="*/ 0 h 418"/>
                <a:gd name="T56" fmla="*/ 0 w 485"/>
                <a:gd name="T57" fmla="*/ 0 h 418"/>
                <a:gd name="T58" fmla="*/ 0 w 485"/>
                <a:gd name="T59" fmla="*/ 0 h 418"/>
                <a:gd name="T60" fmla="*/ 0 w 485"/>
                <a:gd name="T61" fmla="*/ 0 h 418"/>
                <a:gd name="T62" fmla="*/ 0 w 485"/>
                <a:gd name="T63" fmla="*/ 0 h 418"/>
                <a:gd name="T64" fmla="*/ 0 w 485"/>
                <a:gd name="T65" fmla="*/ 0 h 418"/>
                <a:gd name="T66" fmla="*/ 0 w 485"/>
                <a:gd name="T67" fmla="*/ 0 h 418"/>
                <a:gd name="T68" fmla="*/ 0 w 485"/>
                <a:gd name="T69" fmla="*/ 0 h 418"/>
                <a:gd name="T70" fmla="*/ 0 w 485"/>
                <a:gd name="T71" fmla="*/ 0 h 418"/>
                <a:gd name="T72" fmla="*/ 0 w 485"/>
                <a:gd name="T73" fmla="*/ 0 h 418"/>
                <a:gd name="T74" fmla="*/ 0 w 485"/>
                <a:gd name="T75" fmla="*/ 0 h 418"/>
                <a:gd name="T76" fmla="*/ 0 w 485"/>
                <a:gd name="T77" fmla="*/ 0 h 418"/>
                <a:gd name="T78" fmla="*/ 0 w 485"/>
                <a:gd name="T79" fmla="*/ 0 h 418"/>
                <a:gd name="T80" fmla="*/ 0 w 485"/>
                <a:gd name="T81" fmla="*/ 0 h 418"/>
                <a:gd name="T82" fmla="*/ 0 w 485"/>
                <a:gd name="T83" fmla="*/ 0 h 418"/>
                <a:gd name="T84" fmla="*/ 0 w 485"/>
                <a:gd name="T85" fmla="*/ 0 h 418"/>
                <a:gd name="T86" fmla="*/ 0 w 485"/>
                <a:gd name="T87" fmla="*/ 0 h 418"/>
                <a:gd name="T88" fmla="*/ 0 w 485"/>
                <a:gd name="T89" fmla="*/ 0 h 4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85"/>
                <a:gd name="T136" fmla="*/ 0 h 418"/>
                <a:gd name="T137" fmla="*/ 485 w 485"/>
                <a:gd name="T138" fmla="*/ 418 h 4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85" h="418">
                  <a:moveTo>
                    <a:pt x="164" y="279"/>
                  </a:moveTo>
                  <a:lnTo>
                    <a:pt x="167" y="270"/>
                  </a:lnTo>
                  <a:lnTo>
                    <a:pt x="171" y="261"/>
                  </a:lnTo>
                  <a:lnTo>
                    <a:pt x="176" y="254"/>
                  </a:lnTo>
                  <a:lnTo>
                    <a:pt x="183" y="247"/>
                  </a:lnTo>
                  <a:lnTo>
                    <a:pt x="191" y="241"/>
                  </a:lnTo>
                  <a:lnTo>
                    <a:pt x="200" y="236"/>
                  </a:lnTo>
                  <a:lnTo>
                    <a:pt x="209" y="231"/>
                  </a:lnTo>
                  <a:lnTo>
                    <a:pt x="218" y="227"/>
                  </a:lnTo>
                  <a:lnTo>
                    <a:pt x="228" y="224"/>
                  </a:lnTo>
                  <a:lnTo>
                    <a:pt x="238" y="222"/>
                  </a:lnTo>
                  <a:lnTo>
                    <a:pt x="248" y="219"/>
                  </a:lnTo>
                  <a:lnTo>
                    <a:pt x="260" y="218"/>
                  </a:lnTo>
                  <a:lnTo>
                    <a:pt x="271" y="218"/>
                  </a:lnTo>
                  <a:lnTo>
                    <a:pt x="283" y="218"/>
                  </a:lnTo>
                  <a:lnTo>
                    <a:pt x="296" y="218"/>
                  </a:lnTo>
                  <a:lnTo>
                    <a:pt x="308" y="218"/>
                  </a:lnTo>
                  <a:lnTo>
                    <a:pt x="304" y="238"/>
                  </a:lnTo>
                  <a:lnTo>
                    <a:pt x="297" y="258"/>
                  </a:lnTo>
                  <a:lnTo>
                    <a:pt x="289" y="277"/>
                  </a:lnTo>
                  <a:lnTo>
                    <a:pt x="279" y="295"/>
                  </a:lnTo>
                  <a:lnTo>
                    <a:pt x="266" y="309"/>
                  </a:lnTo>
                  <a:lnTo>
                    <a:pt x="251" y="321"/>
                  </a:lnTo>
                  <a:lnTo>
                    <a:pt x="230" y="328"/>
                  </a:lnTo>
                  <a:lnTo>
                    <a:pt x="207" y="331"/>
                  </a:lnTo>
                  <a:lnTo>
                    <a:pt x="195" y="330"/>
                  </a:lnTo>
                  <a:lnTo>
                    <a:pt x="186" y="327"/>
                  </a:lnTo>
                  <a:lnTo>
                    <a:pt x="178" y="323"/>
                  </a:lnTo>
                  <a:lnTo>
                    <a:pt x="172" y="315"/>
                  </a:lnTo>
                  <a:lnTo>
                    <a:pt x="166" y="308"/>
                  </a:lnTo>
                  <a:lnTo>
                    <a:pt x="164" y="300"/>
                  </a:lnTo>
                  <a:lnTo>
                    <a:pt x="163" y="289"/>
                  </a:lnTo>
                  <a:lnTo>
                    <a:pt x="164" y="279"/>
                  </a:lnTo>
                  <a:close/>
                  <a:moveTo>
                    <a:pt x="426" y="406"/>
                  </a:moveTo>
                  <a:lnTo>
                    <a:pt x="427" y="390"/>
                  </a:lnTo>
                  <a:lnTo>
                    <a:pt x="429" y="376"/>
                  </a:lnTo>
                  <a:lnTo>
                    <a:pt x="429" y="363"/>
                  </a:lnTo>
                  <a:lnTo>
                    <a:pt x="430" y="354"/>
                  </a:lnTo>
                  <a:lnTo>
                    <a:pt x="431" y="346"/>
                  </a:lnTo>
                  <a:lnTo>
                    <a:pt x="432" y="337"/>
                  </a:lnTo>
                  <a:lnTo>
                    <a:pt x="433" y="331"/>
                  </a:lnTo>
                  <a:lnTo>
                    <a:pt x="435" y="325"/>
                  </a:lnTo>
                  <a:lnTo>
                    <a:pt x="482" y="123"/>
                  </a:lnTo>
                  <a:lnTo>
                    <a:pt x="485" y="108"/>
                  </a:lnTo>
                  <a:lnTo>
                    <a:pt x="485" y="93"/>
                  </a:lnTo>
                  <a:lnTo>
                    <a:pt x="483" y="80"/>
                  </a:lnTo>
                  <a:lnTo>
                    <a:pt x="479" y="67"/>
                  </a:lnTo>
                  <a:lnTo>
                    <a:pt x="472" y="56"/>
                  </a:lnTo>
                  <a:lnTo>
                    <a:pt x="464" y="45"/>
                  </a:lnTo>
                  <a:lnTo>
                    <a:pt x="454" y="37"/>
                  </a:lnTo>
                  <a:lnTo>
                    <a:pt x="443" y="28"/>
                  </a:lnTo>
                  <a:lnTo>
                    <a:pt x="430" y="22"/>
                  </a:lnTo>
                  <a:lnTo>
                    <a:pt x="417" y="16"/>
                  </a:lnTo>
                  <a:lnTo>
                    <a:pt x="402" y="11"/>
                  </a:lnTo>
                  <a:lnTo>
                    <a:pt x="386" y="7"/>
                  </a:lnTo>
                  <a:lnTo>
                    <a:pt x="370" y="4"/>
                  </a:lnTo>
                  <a:lnTo>
                    <a:pt x="354" y="2"/>
                  </a:lnTo>
                  <a:lnTo>
                    <a:pt x="338" y="0"/>
                  </a:lnTo>
                  <a:lnTo>
                    <a:pt x="322" y="0"/>
                  </a:lnTo>
                  <a:lnTo>
                    <a:pt x="304" y="0"/>
                  </a:lnTo>
                  <a:lnTo>
                    <a:pt x="285" y="1"/>
                  </a:lnTo>
                  <a:lnTo>
                    <a:pt x="264" y="3"/>
                  </a:lnTo>
                  <a:lnTo>
                    <a:pt x="245" y="5"/>
                  </a:lnTo>
                  <a:lnTo>
                    <a:pt x="226" y="9"/>
                  </a:lnTo>
                  <a:lnTo>
                    <a:pt x="206" y="13"/>
                  </a:lnTo>
                  <a:lnTo>
                    <a:pt x="186" y="18"/>
                  </a:lnTo>
                  <a:lnTo>
                    <a:pt x="168" y="24"/>
                  </a:lnTo>
                  <a:lnTo>
                    <a:pt x="151" y="32"/>
                  </a:lnTo>
                  <a:lnTo>
                    <a:pt x="134" y="41"/>
                  </a:lnTo>
                  <a:lnTo>
                    <a:pt x="120" y="51"/>
                  </a:lnTo>
                  <a:lnTo>
                    <a:pt x="106" y="63"/>
                  </a:lnTo>
                  <a:lnTo>
                    <a:pt x="94" y="76"/>
                  </a:lnTo>
                  <a:lnTo>
                    <a:pt x="84" y="93"/>
                  </a:lnTo>
                  <a:lnTo>
                    <a:pt x="76" y="111"/>
                  </a:lnTo>
                  <a:lnTo>
                    <a:pt x="70" y="131"/>
                  </a:lnTo>
                  <a:lnTo>
                    <a:pt x="222" y="131"/>
                  </a:lnTo>
                  <a:lnTo>
                    <a:pt x="225" y="121"/>
                  </a:lnTo>
                  <a:lnTo>
                    <a:pt x="229" y="111"/>
                  </a:lnTo>
                  <a:lnTo>
                    <a:pt x="235" y="101"/>
                  </a:lnTo>
                  <a:lnTo>
                    <a:pt x="242" y="92"/>
                  </a:lnTo>
                  <a:lnTo>
                    <a:pt x="251" y="84"/>
                  </a:lnTo>
                  <a:lnTo>
                    <a:pt x="261" y="76"/>
                  </a:lnTo>
                  <a:lnTo>
                    <a:pt x="273" y="72"/>
                  </a:lnTo>
                  <a:lnTo>
                    <a:pt x="287" y="70"/>
                  </a:lnTo>
                  <a:lnTo>
                    <a:pt x="307" y="71"/>
                  </a:lnTo>
                  <a:lnTo>
                    <a:pt x="322" y="76"/>
                  </a:lnTo>
                  <a:lnTo>
                    <a:pt x="330" y="86"/>
                  </a:lnTo>
                  <a:lnTo>
                    <a:pt x="333" y="97"/>
                  </a:lnTo>
                  <a:lnTo>
                    <a:pt x="333" y="111"/>
                  </a:lnTo>
                  <a:lnTo>
                    <a:pt x="331" y="124"/>
                  </a:lnTo>
                  <a:lnTo>
                    <a:pt x="327" y="139"/>
                  </a:lnTo>
                  <a:lnTo>
                    <a:pt x="324" y="153"/>
                  </a:lnTo>
                  <a:lnTo>
                    <a:pt x="273" y="153"/>
                  </a:lnTo>
                  <a:lnTo>
                    <a:pt x="247" y="153"/>
                  </a:lnTo>
                  <a:lnTo>
                    <a:pt x="222" y="155"/>
                  </a:lnTo>
                  <a:lnTo>
                    <a:pt x="199" y="157"/>
                  </a:lnTo>
                  <a:lnTo>
                    <a:pt x="176" y="160"/>
                  </a:lnTo>
                  <a:lnTo>
                    <a:pt x="154" y="164"/>
                  </a:lnTo>
                  <a:lnTo>
                    <a:pt x="133" y="169"/>
                  </a:lnTo>
                  <a:lnTo>
                    <a:pt x="114" y="176"/>
                  </a:lnTo>
                  <a:lnTo>
                    <a:pt x="96" y="183"/>
                  </a:lnTo>
                  <a:lnTo>
                    <a:pt x="79" y="192"/>
                  </a:lnTo>
                  <a:lnTo>
                    <a:pt x="64" y="202"/>
                  </a:lnTo>
                  <a:lnTo>
                    <a:pt x="50" y="213"/>
                  </a:lnTo>
                  <a:lnTo>
                    <a:pt x="37" y="225"/>
                  </a:lnTo>
                  <a:lnTo>
                    <a:pt x="27" y="238"/>
                  </a:lnTo>
                  <a:lnTo>
                    <a:pt x="18" y="253"/>
                  </a:lnTo>
                  <a:lnTo>
                    <a:pt x="11" y="268"/>
                  </a:lnTo>
                  <a:lnTo>
                    <a:pt x="6" y="286"/>
                  </a:lnTo>
                  <a:lnTo>
                    <a:pt x="0" y="315"/>
                  </a:lnTo>
                  <a:lnTo>
                    <a:pt x="1" y="342"/>
                  </a:lnTo>
                  <a:lnTo>
                    <a:pt x="8" y="363"/>
                  </a:lnTo>
                  <a:lnTo>
                    <a:pt x="20" y="382"/>
                  </a:lnTo>
                  <a:lnTo>
                    <a:pt x="38" y="398"/>
                  </a:lnTo>
                  <a:lnTo>
                    <a:pt x="62" y="408"/>
                  </a:lnTo>
                  <a:lnTo>
                    <a:pt x="92" y="416"/>
                  </a:lnTo>
                  <a:lnTo>
                    <a:pt x="127" y="418"/>
                  </a:lnTo>
                  <a:lnTo>
                    <a:pt x="155" y="416"/>
                  </a:lnTo>
                  <a:lnTo>
                    <a:pt x="181" y="411"/>
                  </a:lnTo>
                  <a:lnTo>
                    <a:pt x="203" y="404"/>
                  </a:lnTo>
                  <a:lnTo>
                    <a:pt x="222" y="396"/>
                  </a:lnTo>
                  <a:lnTo>
                    <a:pt x="239" y="385"/>
                  </a:lnTo>
                  <a:lnTo>
                    <a:pt x="254" y="375"/>
                  </a:lnTo>
                  <a:lnTo>
                    <a:pt x="268" y="363"/>
                  </a:lnTo>
                  <a:lnTo>
                    <a:pt x="278" y="352"/>
                  </a:lnTo>
                  <a:lnTo>
                    <a:pt x="280" y="352"/>
                  </a:lnTo>
                  <a:lnTo>
                    <a:pt x="278" y="362"/>
                  </a:lnTo>
                  <a:lnTo>
                    <a:pt x="275" y="371"/>
                  </a:lnTo>
                  <a:lnTo>
                    <a:pt x="274" y="379"/>
                  </a:lnTo>
                  <a:lnTo>
                    <a:pt x="272" y="385"/>
                  </a:lnTo>
                  <a:lnTo>
                    <a:pt x="272" y="392"/>
                  </a:lnTo>
                  <a:lnTo>
                    <a:pt x="271" y="397"/>
                  </a:lnTo>
                  <a:lnTo>
                    <a:pt x="271" y="401"/>
                  </a:lnTo>
                  <a:lnTo>
                    <a:pt x="271" y="406"/>
                  </a:lnTo>
                  <a:lnTo>
                    <a:pt x="426" y="406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9167" name="Freeform 15">
              <a:extLst>
                <a:ext uri="{FF2B5EF4-FFF2-40B4-BE49-F238E27FC236}">
                  <a16:creationId xmlns:a16="http://schemas.microsoft.com/office/drawing/2014/main" id="{7BD59771-8F01-4F93-8404-DBBE80015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1" y="309"/>
              <a:ext cx="120" cy="141"/>
            </a:xfrm>
            <a:custGeom>
              <a:avLst/>
              <a:gdLst>
                <a:gd name="T0" fmla="*/ 0 w 600"/>
                <a:gd name="T1" fmla="*/ 0 h 566"/>
                <a:gd name="T2" fmla="*/ 0 w 600"/>
                <a:gd name="T3" fmla="*/ 0 h 566"/>
                <a:gd name="T4" fmla="*/ 0 w 600"/>
                <a:gd name="T5" fmla="*/ 0 h 566"/>
                <a:gd name="T6" fmla="*/ 0 w 600"/>
                <a:gd name="T7" fmla="*/ 0 h 566"/>
                <a:gd name="T8" fmla="*/ 0 w 600"/>
                <a:gd name="T9" fmla="*/ 0 h 566"/>
                <a:gd name="T10" fmla="*/ 0 w 600"/>
                <a:gd name="T11" fmla="*/ 0 h 566"/>
                <a:gd name="T12" fmla="*/ 0 w 600"/>
                <a:gd name="T13" fmla="*/ 0 h 566"/>
                <a:gd name="T14" fmla="*/ 0 w 600"/>
                <a:gd name="T15" fmla="*/ 0 h 566"/>
                <a:gd name="T16" fmla="*/ 0 w 600"/>
                <a:gd name="T17" fmla="*/ 0 h 566"/>
                <a:gd name="T18" fmla="*/ 0 w 600"/>
                <a:gd name="T19" fmla="*/ 0 h 566"/>
                <a:gd name="T20" fmla="*/ 0 w 600"/>
                <a:gd name="T21" fmla="*/ 0 h 566"/>
                <a:gd name="T22" fmla="*/ 0 w 600"/>
                <a:gd name="T23" fmla="*/ 0 h 566"/>
                <a:gd name="T24" fmla="*/ 0 w 600"/>
                <a:gd name="T25" fmla="*/ 0 h 56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00"/>
                <a:gd name="T40" fmla="*/ 0 h 566"/>
                <a:gd name="T41" fmla="*/ 600 w 600"/>
                <a:gd name="T42" fmla="*/ 566 h 56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00" h="566">
                  <a:moveTo>
                    <a:pt x="468" y="566"/>
                  </a:moveTo>
                  <a:lnTo>
                    <a:pt x="494" y="456"/>
                  </a:lnTo>
                  <a:lnTo>
                    <a:pt x="197" y="456"/>
                  </a:lnTo>
                  <a:lnTo>
                    <a:pt x="224" y="337"/>
                  </a:lnTo>
                  <a:lnTo>
                    <a:pt x="498" y="337"/>
                  </a:lnTo>
                  <a:lnTo>
                    <a:pt x="523" y="227"/>
                  </a:lnTo>
                  <a:lnTo>
                    <a:pt x="250" y="227"/>
                  </a:lnTo>
                  <a:lnTo>
                    <a:pt x="277" y="109"/>
                  </a:lnTo>
                  <a:lnTo>
                    <a:pt x="574" y="109"/>
                  </a:lnTo>
                  <a:lnTo>
                    <a:pt x="600" y="0"/>
                  </a:lnTo>
                  <a:lnTo>
                    <a:pt x="132" y="0"/>
                  </a:lnTo>
                  <a:lnTo>
                    <a:pt x="0" y="566"/>
                  </a:lnTo>
                  <a:lnTo>
                    <a:pt x="468" y="566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26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60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60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60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60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2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2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2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18" grpId="0" build="p" autoUpdateAnimBg="0" advAuto="0"/>
      <p:bldP spid="726019" grpId="0" autoUpdateAnimBg="0"/>
      <p:bldP spid="726020" grpId="0" autoUpdateAnimBg="0"/>
      <p:bldP spid="726021" grpId="0" autoUpdateAnimBg="0"/>
      <p:bldP spid="726022" grpId="0" animBg="1"/>
    </p:bldLst>
  </p:timing>
</p:sld>
</file>

<file path=ppt/theme/theme1.xml><?xml version="1.0" encoding="utf-8"?>
<a:theme xmlns:a="http://schemas.openxmlformats.org/drawingml/2006/main" name="Fatia">
  <a:themeElements>
    <a:clrScheme name="Fatia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Fati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at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1_Fatia">
  <a:themeElements>
    <a:clrScheme name="Fatia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Fati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at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1037</Words>
  <Application>Microsoft Office PowerPoint</Application>
  <PresentationFormat>Presentación en pantalla (4:3)</PresentationFormat>
  <Paragraphs>295</Paragraphs>
  <Slides>53</Slides>
  <Notes>19</Notes>
  <HiddenSlides>0</HiddenSlides>
  <MMClips>0</MMClips>
  <ScaleCrop>false</ScaleCrop>
  <HeadingPairs>
    <vt:vector size="8" baseType="variant">
      <vt:variant>
        <vt:lpstr>Fuentes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4</vt:i4>
      </vt:variant>
      <vt:variant>
        <vt:lpstr>Títulos de diapositiva</vt:lpstr>
      </vt:variant>
      <vt:variant>
        <vt:i4>53</vt:i4>
      </vt:variant>
    </vt:vector>
  </HeadingPairs>
  <TitlesOfParts>
    <vt:vector size="71" baseType="lpstr">
      <vt:lpstr>Arial</vt:lpstr>
      <vt:lpstr>Arial Narrow</vt:lpstr>
      <vt:lpstr>Arial Rounded MT Bold</vt:lpstr>
      <vt:lpstr>Book Antiqua</vt:lpstr>
      <vt:lpstr>Calibri</vt:lpstr>
      <vt:lpstr>Century Gothic</vt:lpstr>
      <vt:lpstr>Comic Sans MS</vt:lpstr>
      <vt:lpstr>Tahoma</vt:lpstr>
      <vt:lpstr>Times</vt:lpstr>
      <vt:lpstr>Times New Roman</vt:lpstr>
      <vt:lpstr>Wingdings</vt:lpstr>
      <vt:lpstr>Wingdings 3</vt:lpstr>
      <vt:lpstr>Fatia</vt:lpstr>
      <vt:lpstr>1_Fatia</vt:lpstr>
      <vt:lpstr>CorelPhotoPaint.Image.7</vt:lpstr>
      <vt:lpstr>Image</vt:lpstr>
      <vt:lpstr>Gráfico</vt:lpstr>
      <vt:lpstr>Imagem de bitmap</vt:lpstr>
      <vt:lpstr>Presentación de PowerPoint</vt:lpstr>
      <vt:lpstr> Biotecnología de la                                      Reproducción en Brasil</vt:lpstr>
      <vt:lpstr>Cadena brasileña de carne y leche</vt:lpstr>
      <vt:lpstr> IMPORTANCIA DE LA SELECCIÓN DE TOROS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Introducción</vt:lpstr>
      <vt:lpstr>   ProduCCión In Vivo e In Vitro de                Embriones Bovinos</vt:lpstr>
      <vt:lpstr>El éxito brasileño se debe  :</vt:lpstr>
      <vt:lpstr>Eficiencia Reproductiva de las hembras</vt:lpstr>
      <vt:lpstr>Presentación de PowerPoint</vt:lpstr>
      <vt:lpstr>       Indicaciones FIV - bovinos</vt:lpstr>
      <vt:lpstr>Presentación de PowerPoint</vt:lpstr>
      <vt:lpstr>Recuperación de los Complejos Cumulus-Ovocito (COCs)</vt:lpstr>
      <vt:lpstr>Presentación de PowerPoint</vt:lpstr>
      <vt:lpstr>Presentación de PowerPoint</vt:lpstr>
      <vt:lpstr>Presentación de PowerPoint</vt:lpstr>
      <vt:lpstr>Etapas de la     FIV</vt:lpstr>
      <vt:lpstr> IMPORTANCIA DE EL Mejoramiento Genetico</vt:lpstr>
      <vt:lpstr>Presentación de PowerPoint</vt:lpstr>
      <vt:lpstr>Por qué usar las biotecnologías</vt:lpstr>
      <vt:lpstr>Presentación de PowerPoint</vt:lpstr>
      <vt:lpstr>Presentación de PowerPoint</vt:lpstr>
      <vt:lpstr>Presentación de PowerPoint</vt:lpstr>
      <vt:lpstr>GerteC Embriones – OTEIMA y CIGRA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Producción In Vitro de embriones  Criopreservación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seeding</vt:lpstr>
      <vt:lpstr>Presentación de PowerPoint</vt:lpstr>
      <vt:lpstr> Descongelación DT  (Direct Transfer)</vt:lpstr>
      <vt:lpstr>             Descongelación</vt:lpstr>
      <vt:lpstr>T.E.</vt:lpstr>
      <vt:lpstr>Presentación de PowerPoint</vt:lpstr>
      <vt:lpstr>Resultados.......  Brasil.........678 Tes.....258 + ( 38 % )  Panama....no tenemos resultados......pero....estamos en    esto........</vt:lpstr>
      <vt:lpstr>Proyecto de Congelacción de Embriones fiv , por la técnica de direct transfer .  Senacyt , Oteima , Gertec Embriones cigra y ganaderos asociados en el proyecto...  Inicio – agosto de 2019 termino – abril de 2020 .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Carlos Fernando Marins Rodrigues</dc:creator>
  <cp:lastModifiedBy>Aprogalpa</cp:lastModifiedBy>
  <cp:revision>59</cp:revision>
  <dcterms:created xsi:type="dcterms:W3CDTF">2019-08-11T21:31:35Z</dcterms:created>
  <dcterms:modified xsi:type="dcterms:W3CDTF">2019-08-23T15:37:09Z</dcterms:modified>
</cp:coreProperties>
</file>