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1" r:id="rId3"/>
    <p:sldId id="262" r:id="rId4"/>
    <p:sldId id="257" r:id="rId5"/>
    <p:sldId id="260" r:id="rId6"/>
    <p:sldId id="258" r:id="rId7"/>
    <p:sldId id="278" r:id="rId8"/>
    <p:sldId id="259" r:id="rId9"/>
    <p:sldId id="269" r:id="rId10"/>
    <p:sldId id="270" r:id="rId11"/>
    <p:sldId id="263" r:id="rId12"/>
    <p:sldId id="265" r:id="rId13"/>
    <p:sldId id="276" r:id="rId14"/>
    <p:sldId id="277" r:id="rId15"/>
    <p:sldId id="275" r:id="rId16"/>
    <p:sldId id="273" r:id="rId17"/>
    <p:sldId id="266" r:id="rId18"/>
    <p:sldId id="267" r:id="rId19"/>
    <p:sldId id="281" r:id="rId20"/>
    <p:sldId id="280"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86450"/>
  </p:normalViewPr>
  <p:slideViewPr>
    <p:cSldViewPr snapToGrid="0" snapToObjects="1">
      <p:cViewPr varScale="1">
        <p:scale>
          <a:sx n="129" d="100"/>
          <a:sy n="129" d="100"/>
        </p:scale>
        <p:origin x="496" y="192"/>
      </p:cViewPr>
      <p:guideLst/>
    </p:cSldViewPr>
  </p:slideViewPr>
  <p:outlineViewPr>
    <p:cViewPr>
      <p:scale>
        <a:sx n="33" d="100"/>
        <a:sy n="33" d="100"/>
      </p:scale>
      <p:origin x="0" y="-1100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477F5-FE7C-0B45-9E5E-CBE82EAA3A54}" type="datetimeFigureOut">
              <a:rPr lang="es-PA" smtClean="0"/>
              <a:t>08/14/19</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91137-C218-B842-A1DD-379D55B0AEDC}" type="slidenum">
              <a:rPr lang="es-PA" smtClean="0"/>
              <a:t>‹Nº›</a:t>
            </a:fld>
            <a:endParaRPr lang="es-PA"/>
          </a:p>
        </p:txBody>
      </p:sp>
    </p:spTree>
    <p:extLst>
      <p:ext uri="{BB962C8B-B14F-4D97-AF65-F5344CB8AC3E}">
        <p14:creationId xmlns:p14="http://schemas.microsoft.com/office/powerpoint/2010/main" val="36259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8/14/19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24412-AABF-7E46-A246-B18CDA2B1893}"/>
              </a:ext>
            </a:extLst>
          </p:cNvPr>
          <p:cNvSpPr>
            <a:spLocks noGrp="1"/>
          </p:cNvSpPr>
          <p:nvPr>
            <p:ph type="ctrTitle"/>
          </p:nvPr>
        </p:nvSpPr>
        <p:spPr>
          <a:xfrm>
            <a:off x="2350301" y="1639957"/>
            <a:ext cx="7499863" cy="882527"/>
          </a:xfrm>
        </p:spPr>
        <p:txBody>
          <a:bodyPr/>
          <a:lstStyle/>
          <a:p>
            <a:r>
              <a:rPr lang="es-PA" sz="2800" b="1" dirty="0">
                <a:solidFill>
                  <a:schemeClr val="accent6">
                    <a:lumMod val="50000"/>
                  </a:schemeClr>
                </a:solidFill>
              </a:rPr>
              <a:t>Niveles Estacionales de Se y Co en </a:t>
            </a:r>
            <a:r>
              <a:rPr lang="es-PA" sz="2800" b="1" dirty="0">
                <a:solidFill>
                  <a:srgbClr val="00B050"/>
                </a:solidFill>
              </a:rPr>
              <a:t>Pastos</a:t>
            </a:r>
            <a:r>
              <a:rPr lang="es-PA" sz="2800" b="1" dirty="0">
                <a:solidFill>
                  <a:schemeClr val="accent6">
                    <a:lumMod val="50000"/>
                  </a:schemeClr>
                </a:solidFill>
              </a:rPr>
              <a:t> de Áreas Ganaderas de la Provincia de Chiriquí.</a:t>
            </a:r>
          </a:p>
        </p:txBody>
      </p:sp>
      <p:sp>
        <p:nvSpPr>
          <p:cNvPr id="3" name="Subtítulo 2">
            <a:extLst>
              <a:ext uri="{FF2B5EF4-FFF2-40B4-BE49-F238E27FC236}">
                <a16:creationId xmlns:a16="http://schemas.microsoft.com/office/drawing/2014/main" id="{8D7D9DF4-F18A-C246-95B8-BAFAB1BC6BE0}"/>
              </a:ext>
            </a:extLst>
          </p:cNvPr>
          <p:cNvSpPr>
            <a:spLocks noGrp="1"/>
          </p:cNvSpPr>
          <p:nvPr>
            <p:ph type="subTitle" idx="1"/>
          </p:nvPr>
        </p:nvSpPr>
        <p:spPr>
          <a:xfrm>
            <a:off x="2692398" y="2627587"/>
            <a:ext cx="6815669" cy="2669628"/>
          </a:xfrm>
        </p:spPr>
        <p:txBody>
          <a:bodyPr>
            <a:normAutofit/>
          </a:bodyPr>
          <a:lstStyle/>
          <a:p>
            <a:r>
              <a:rPr lang="es-PA" sz="2000" b="1" dirty="0">
                <a:solidFill>
                  <a:srgbClr val="FF0000"/>
                </a:solidFill>
              </a:rPr>
              <a:t>Alex David Samudio. </a:t>
            </a:r>
          </a:p>
          <a:p>
            <a:r>
              <a:rPr lang="es-PA" sz="2000" b="1" dirty="0">
                <a:solidFill>
                  <a:srgbClr val="00B050"/>
                </a:solidFill>
              </a:rPr>
              <a:t>Nutricionista animal.</a:t>
            </a:r>
          </a:p>
          <a:p>
            <a:r>
              <a:rPr lang="es-PA" sz="2000" b="1" dirty="0">
                <a:solidFill>
                  <a:srgbClr val="7030A0"/>
                </a:solidFill>
              </a:rPr>
              <a:t>Tiffany Ostía </a:t>
            </a:r>
          </a:p>
          <a:p>
            <a:r>
              <a:rPr lang="es-PA" sz="2000" b="1" dirty="0">
                <a:solidFill>
                  <a:srgbClr val="7030A0"/>
                </a:solidFill>
              </a:rPr>
              <a:t>Ing. Zootecnista.</a:t>
            </a:r>
          </a:p>
          <a:p>
            <a:endParaRPr lang="es-PA" sz="1600" dirty="0"/>
          </a:p>
        </p:txBody>
      </p:sp>
      <p:pic>
        <p:nvPicPr>
          <p:cNvPr id="9" name="Imagen 8">
            <a:extLst>
              <a:ext uri="{FF2B5EF4-FFF2-40B4-BE49-F238E27FC236}">
                <a16:creationId xmlns:a16="http://schemas.microsoft.com/office/drawing/2014/main" id="{0C4662D3-EAA3-5A4A-A3B6-6C66AE922120}"/>
              </a:ext>
            </a:extLst>
          </p:cNvPr>
          <p:cNvPicPr>
            <a:picLocks noChangeAspect="1"/>
          </p:cNvPicPr>
          <p:nvPr/>
        </p:nvPicPr>
        <p:blipFill>
          <a:blip r:embed="rId2"/>
          <a:stretch>
            <a:fillRect/>
          </a:stretch>
        </p:blipFill>
        <p:spPr>
          <a:xfrm>
            <a:off x="7252139" y="3541986"/>
            <a:ext cx="2598026" cy="1779748"/>
          </a:xfrm>
          <a:prstGeom prst="rect">
            <a:avLst/>
          </a:prstGeom>
        </p:spPr>
      </p:pic>
      <p:pic>
        <p:nvPicPr>
          <p:cNvPr id="11" name="Imagen 10">
            <a:extLst>
              <a:ext uri="{FF2B5EF4-FFF2-40B4-BE49-F238E27FC236}">
                <a16:creationId xmlns:a16="http://schemas.microsoft.com/office/drawing/2014/main" id="{434F63B8-0DB9-3A4C-8B4F-65595A5F85E0}"/>
              </a:ext>
            </a:extLst>
          </p:cNvPr>
          <p:cNvPicPr>
            <a:picLocks noChangeAspect="1"/>
          </p:cNvPicPr>
          <p:nvPr/>
        </p:nvPicPr>
        <p:blipFill>
          <a:blip r:embed="rId3"/>
          <a:stretch>
            <a:fillRect/>
          </a:stretch>
        </p:blipFill>
        <p:spPr>
          <a:xfrm>
            <a:off x="2350301" y="3657596"/>
            <a:ext cx="2568540" cy="1664138"/>
          </a:xfrm>
          <a:prstGeom prst="rect">
            <a:avLst/>
          </a:prstGeom>
        </p:spPr>
      </p:pic>
    </p:spTree>
    <p:extLst>
      <p:ext uri="{BB962C8B-B14F-4D97-AF65-F5344CB8AC3E}">
        <p14:creationId xmlns:p14="http://schemas.microsoft.com/office/powerpoint/2010/main" val="116147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C4FCC-CA37-794D-9EC8-A9C94D0911F5}"/>
              </a:ext>
            </a:extLst>
          </p:cNvPr>
          <p:cNvSpPr>
            <a:spLocks noGrp="1"/>
          </p:cNvSpPr>
          <p:nvPr>
            <p:ph type="title"/>
          </p:nvPr>
        </p:nvSpPr>
        <p:spPr>
          <a:xfrm>
            <a:off x="1295402" y="675862"/>
            <a:ext cx="9601196" cy="536712"/>
          </a:xfrm>
        </p:spPr>
        <p:txBody>
          <a:bodyPr>
            <a:normAutofit/>
          </a:bodyPr>
          <a:lstStyle/>
          <a:p>
            <a:r>
              <a:rPr lang="es-PA" sz="2800" b="1" dirty="0"/>
              <a:t>Por qué el Co:</a:t>
            </a:r>
          </a:p>
        </p:txBody>
      </p:sp>
      <p:sp>
        <p:nvSpPr>
          <p:cNvPr id="3" name="Marcador de contenido 2">
            <a:extLst>
              <a:ext uri="{FF2B5EF4-FFF2-40B4-BE49-F238E27FC236}">
                <a16:creationId xmlns:a16="http://schemas.microsoft.com/office/drawing/2014/main" id="{D5969E9D-53BD-7B4F-BA7D-7F651A1DFE61}"/>
              </a:ext>
            </a:extLst>
          </p:cNvPr>
          <p:cNvSpPr>
            <a:spLocks noGrp="1"/>
          </p:cNvSpPr>
          <p:nvPr>
            <p:ph idx="1"/>
          </p:nvPr>
        </p:nvSpPr>
        <p:spPr>
          <a:xfrm>
            <a:off x="874643" y="1212574"/>
            <a:ext cx="10565296" cy="4959626"/>
          </a:xfrm>
        </p:spPr>
        <p:txBody>
          <a:bodyPr/>
          <a:lstStyle/>
          <a:p>
            <a:r>
              <a:rPr lang="es-PA" b="1" dirty="0">
                <a:solidFill>
                  <a:srgbClr val="FF0000"/>
                </a:solidFill>
              </a:rPr>
              <a:t>Porque no se ha determinado </a:t>
            </a:r>
            <a:r>
              <a:rPr lang="es-PA" b="1" dirty="0">
                <a:solidFill>
                  <a:srgbClr val="0070C0"/>
                </a:solidFill>
              </a:rPr>
              <a:t>y por </a:t>
            </a:r>
            <a:r>
              <a:rPr lang="es-PA" b="1" dirty="0">
                <a:solidFill>
                  <a:srgbClr val="FF0000"/>
                </a:solidFill>
              </a:rPr>
              <a:t>su importancia:</a:t>
            </a:r>
          </a:p>
          <a:p>
            <a:pPr>
              <a:buFont typeface="Wingdings" pitchFamily="2" charset="2"/>
              <a:buChar char="ü"/>
            </a:pPr>
            <a:r>
              <a:rPr lang="es-PA" b="1" dirty="0"/>
              <a:t>Requerido por la microflora ruminal para síntesis de B</a:t>
            </a:r>
            <a:r>
              <a:rPr lang="es-PA" b="1" baseline="-25000" dirty="0"/>
              <a:t>12 </a:t>
            </a:r>
            <a:r>
              <a:rPr lang="es-PA" b="1" dirty="0"/>
              <a:t> y ésta activa enzimas</a:t>
            </a:r>
            <a:endParaRPr lang="es-PA" b="1" baseline="-25000" dirty="0"/>
          </a:p>
          <a:p>
            <a:pPr marL="0" indent="0">
              <a:buNone/>
            </a:pPr>
            <a:r>
              <a:rPr lang="es-PA" sz="3200" b="1" baseline="-25000" dirty="0"/>
              <a:t>      </a:t>
            </a:r>
            <a:r>
              <a:rPr lang="es-PA" sz="3600" b="1" baseline="-25000" dirty="0"/>
              <a:t>que garantizan:</a:t>
            </a:r>
            <a:endParaRPr lang="es-PA" sz="3600" b="1" baseline="-25000" dirty="0">
              <a:solidFill>
                <a:srgbClr val="0070C0"/>
              </a:solidFill>
            </a:endParaRPr>
          </a:p>
          <a:p>
            <a:pPr marL="0" indent="0">
              <a:buNone/>
            </a:pPr>
            <a:r>
              <a:rPr lang="es-PA" sz="3600" b="1" baseline="-25000" dirty="0">
                <a:solidFill>
                  <a:srgbClr val="0070C0"/>
                </a:solidFill>
              </a:rPr>
              <a:t>      </a:t>
            </a:r>
            <a:r>
              <a:rPr lang="es-PA" sz="3600" b="1" baseline="-25000" dirty="0">
                <a:solidFill>
                  <a:schemeClr val="tx1"/>
                </a:solidFill>
              </a:rPr>
              <a:t>--- </a:t>
            </a:r>
            <a:r>
              <a:rPr lang="es-PA" sz="3600" b="1" baseline="-25000" dirty="0">
                <a:solidFill>
                  <a:srgbClr val="FF0000"/>
                </a:solidFill>
              </a:rPr>
              <a:t>el</a:t>
            </a:r>
            <a:r>
              <a:rPr lang="es-PA" sz="3600" b="1" baseline="-25000" dirty="0">
                <a:solidFill>
                  <a:schemeClr val="tx1"/>
                </a:solidFill>
              </a:rPr>
              <a:t> </a:t>
            </a:r>
            <a:r>
              <a:rPr lang="es-PA" sz="3600" b="1" baseline="-25000" dirty="0">
                <a:solidFill>
                  <a:srgbClr val="FF0000"/>
                </a:solidFill>
              </a:rPr>
              <a:t>metabolismo energético del rumiante</a:t>
            </a:r>
          </a:p>
          <a:p>
            <a:pPr marL="0" indent="0">
              <a:buNone/>
            </a:pPr>
            <a:r>
              <a:rPr lang="es-PA" sz="3600" b="1" baseline="-25000" dirty="0"/>
              <a:t>      --- síntesis de proteínas, metabolismo de carbohidratos y lípidos</a:t>
            </a:r>
          </a:p>
          <a:p>
            <a:pPr>
              <a:buFont typeface="Wingdings" pitchFamily="2" charset="2"/>
              <a:buChar char="ü"/>
            </a:pPr>
            <a:r>
              <a:rPr lang="es-PA" sz="3600" b="1" baseline="-25000" dirty="0"/>
              <a:t> En deficiencia hay falta de apetito</a:t>
            </a:r>
          </a:p>
          <a:p>
            <a:pPr>
              <a:buFont typeface="Wingdings" pitchFamily="2" charset="2"/>
              <a:buChar char="ü"/>
            </a:pPr>
            <a:r>
              <a:rPr lang="es-PA" sz="3600" b="1" baseline="-25000" dirty="0"/>
              <a:t>Crecimiento retardado</a:t>
            </a:r>
          </a:p>
          <a:p>
            <a:pPr>
              <a:buFont typeface="Wingdings" pitchFamily="2" charset="2"/>
              <a:buChar char="ü"/>
            </a:pPr>
            <a:r>
              <a:rPr lang="es-PA" sz="3600" b="1" baseline="-25000" dirty="0"/>
              <a:t>Pérdida de C.C</a:t>
            </a:r>
          </a:p>
          <a:p>
            <a:pPr>
              <a:buFont typeface="Wingdings" pitchFamily="2" charset="2"/>
              <a:buChar char="ü"/>
            </a:pPr>
            <a:r>
              <a:rPr lang="es-PA" sz="3600" b="1" baseline="-25000" dirty="0"/>
              <a:t>Apetito depravado     </a:t>
            </a:r>
          </a:p>
          <a:p>
            <a:pPr>
              <a:buFont typeface="Wingdings" pitchFamily="2" charset="2"/>
              <a:buChar char="ü"/>
            </a:pPr>
            <a:endParaRPr lang="es-PA" sz="3200" b="1" baseline="-25000" dirty="0"/>
          </a:p>
          <a:p>
            <a:pPr>
              <a:buFont typeface="Wingdings" pitchFamily="2" charset="2"/>
              <a:buChar char="ü"/>
            </a:pPr>
            <a:endParaRPr lang="es-PA" b="1" baseline="-25000" dirty="0"/>
          </a:p>
        </p:txBody>
      </p:sp>
    </p:spTree>
    <p:extLst>
      <p:ext uri="{BB962C8B-B14F-4D97-AF65-F5344CB8AC3E}">
        <p14:creationId xmlns:p14="http://schemas.microsoft.com/office/powerpoint/2010/main" val="99367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7764F-388E-3748-93B3-2C778C2670AB}"/>
              </a:ext>
            </a:extLst>
          </p:cNvPr>
          <p:cNvSpPr>
            <a:spLocks noGrp="1"/>
          </p:cNvSpPr>
          <p:nvPr>
            <p:ph type="title"/>
          </p:nvPr>
        </p:nvSpPr>
        <p:spPr>
          <a:xfrm>
            <a:off x="1295402" y="765314"/>
            <a:ext cx="9601196" cy="665921"/>
          </a:xfrm>
        </p:spPr>
        <p:txBody>
          <a:bodyPr>
            <a:normAutofit/>
          </a:bodyPr>
          <a:lstStyle/>
          <a:p>
            <a:r>
              <a:rPr lang="es-PA" sz="2800" b="1" dirty="0"/>
              <a:t>Objetivos del estudio: </a:t>
            </a:r>
          </a:p>
        </p:txBody>
      </p:sp>
      <p:sp>
        <p:nvSpPr>
          <p:cNvPr id="3" name="Marcador de contenido 2">
            <a:extLst>
              <a:ext uri="{FF2B5EF4-FFF2-40B4-BE49-F238E27FC236}">
                <a16:creationId xmlns:a16="http://schemas.microsoft.com/office/drawing/2014/main" id="{10E3C4FD-7655-034D-A140-7D96FD2E0CFD}"/>
              </a:ext>
            </a:extLst>
          </p:cNvPr>
          <p:cNvSpPr>
            <a:spLocks noGrp="1"/>
          </p:cNvSpPr>
          <p:nvPr>
            <p:ph idx="1"/>
          </p:nvPr>
        </p:nvSpPr>
        <p:spPr>
          <a:xfrm>
            <a:off x="854765" y="1632591"/>
            <a:ext cx="10475844" cy="4499851"/>
          </a:xfrm>
        </p:spPr>
        <p:txBody>
          <a:bodyPr/>
          <a:lstStyle/>
          <a:p>
            <a:pPr>
              <a:buFont typeface="Wingdings" pitchFamily="2" charset="2"/>
              <a:buChar char="v"/>
            </a:pPr>
            <a:r>
              <a:rPr lang="es-PA" b="1" dirty="0">
                <a:solidFill>
                  <a:srgbClr val="FF0000"/>
                </a:solidFill>
              </a:rPr>
              <a:t>General: </a:t>
            </a:r>
          </a:p>
          <a:p>
            <a:pPr marL="0" indent="0">
              <a:buNone/>
            </a:pPr>
            <a:endParaRPr lang="es-PA" b="1" dirty="0"/>
          </a:p>
          <a:p>
            <a:pPr marL="0" indent="0">
              <a:buNone/>
            </a:pPr>
            <a:r>
              <a:rPr lang="es-PA" b="1" dirty="0"/>
              <a:t>…determinar los niveles de Se y Co en pastos de uso común en áreas ganaderas de la provincia de Chiriquí.</a:t>
            </a:r>
          </a:p>
          <a:p>
            <a:pPr>
              <a:buFont typeface="Wingdings" pitchFamily="2" charset="2"/>
              <a:buChar char="v"/>
            </a:pPr>
            <a:r>
              <a:rPr lang="es-PA" b="1" dirty="0">
                <a:solidFill>
                  <a:srgbClr val="FF0000"/>
                </a:solidFill>
              </a:rPr>
              <a:t>Específicos:</a:t>
            </a:r>
          </a:p>
          <a:p>
            <a:pPr marL="0" indent="0">
              <a:buNone/>
            </a:pPr>
            <a:r>
              <a:rPr lang="es-PA" b="1" dirty="0"/>
              <a:t>…verificar diferencias entre especies/épocas/localidades</a:t>
            </a:r>
          </a:p>
          <a:p>
            <a:pPr marL="0" indent="0">
              <a:buNone/>
            </a:pPr>
            <a:r>
              <a:rPr lang="es-PA" b="1" dirty="0"/>
              <a:t>…medir el efecto de la interacción épocas/localidades.</a:t>
            </a:r>
          </a:p>
          <a:p>
            <a:pPr marL="0" indent="0">
              <a:buNone/>
            </a:pPr>
            <a:endParaRPr lang="es-PA" b="1" dirty="0"/>
          </a:p>
        </p:txBody>
      </p:sp>
    </p:spTree>
    <p:extLst>
      <p:ext uri="{BB962C8B-B14F-4D97-AF65-F5344CB8AC3E}">
        <p14:creationId xmlns:p14="http://schemas.microsoft.com/office/powerpoint/2010/main" val="226920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B90CD-5132-864B-B2F2-17CF998EE95D}"/>
              </a:ext>
            </a:extLst>
          </p:cNvPr>
          <p:cNvSpPr>
            <a:spLocks noGrp="1"/>
          </p:cNvSpPr>
          <p:nvPr>
            <p:ph type="title"/>
          </p:nvPr>
        </p:nvSpPr>
        <p:spPr>
          <a:xfrm>
            <a:off x="1295402" y="675862"/>
            <a:ext cx="9601196" cy="596347"/>
          </a:xfrm>
        </p:spPr>
        <p:txBody>
          <a:bodyPr>
            <a:normAutofit/>
          </a:bodyPr>
          <a:lstStyle/>
          <a:p>
            <a:r>
              <a:rPr lang="es-PA" sz="2800" b="1" dirty="0"/>
              <a:t>Resultados:</a:t>
            </a:r>
          </a:p>
        </p:txBody>
      </p:sp>
      <p:sp>
        <p:nvSpPr>
          <p:cNvPr id="3" name="Marcador de contenido 2">
            <a:extLst>
              <a:ext uri="{FF2B5EF4-FFF2-40B4-BE49-F238E27FC236}">
                <a16:creationId xmlns:a16="http://schemas.microsoft.com/office/drawing/2014/main" id="{59C5ED35-F97C-034E-BAB1-1F4567713450}"/>
              </a:ext>
            </a:extLst>
          </p:cNvPr>
          <p:cNvSpPr>
            <a:spLocks noGrp="1"/>
          </p:cNvSpPr>
          <p:nvPr>
            <p:ph idx="1"/>
          </p:nvPr>
        </p:nvSpPr>
        <p:spPr>
          <a:xfrm>
            <a:off x="854764" y="1272209"/>
            <a:ext cx="10485783" cy="4820478"/>
          </a:xfrm>
        </p:spPr>
        <p:txBody>
          <a:bodyPr/>
          <a:lstStyle/>
          <a:p>
            <a:r>
              <a:rPr lang="es-PA" b="1" dirty="0"/>
              <a:t>Niveles Promedios de M.S (%) de los Pastos/Época</a:t>
            </a:r>
          </a:p>
          <a:p>
            <a:endParaRPr lang="es-PA" b="1" dirty="0"/>
          </a:p>
          <a:p>
            <a:endParaRPr lang="es-PA" b="1" dirty="0"/>
          </a:p>
          <a:p>
            <a:endParaRPr lang="es-PA" b="1" dirty="0"/>
          </a:p>
          <a:p>
            <a:endParaRPr lang="es-PA" b="1" dirty="0"/>
          </a:p>
          <a:p>
            <a:r>
              <a:rPr lang="es-PA" b="1" dirty="0"/>
              <a:t>Datos muy comunes obtenidos en mediciones hechas con forrajes verdes en ambas épocas del año por otros investigadores.</a:t>
            </a:r>
          </a:p>
          <a:p>
            <a:pPr marL="0" indent="0">
              <a:buNone/>
            </a:pPr>
            <a:endParaRPr lang="es-PA" b="1" dirty="0"/>
          </a:p>
        </p:txBody>
      </p:sp>
      <p:graphicFrame>
        <p:nvGraphicFramePr>
          <p:cNvPr id="4" name="Tabla 3">
            <a:extLst>
              <a:ext uri="{FF2B5EF4-FFF2-40B4-BE49-F238E27FC236}">
                <a16:creationId xmlns:a16="http://schemas.microsoft.com/office/drawing/2014/main" id="{56EEB638-B2C4-7249-98CE-875A2094E6E9}"/>
              </a:ext>
            </a:extLst>
          </p:cNvPr>
          <p:cNvGraphicFramePr>
            <a:graphicFrameLocks noGrp="1"/>
          </p:cNvGraphicFramePr>
          <p:nvPr>
            <p:extLst>
              <p:ext uri="{D42A27DB-BD31-4B8C-83A1-F6EECF244321}">
                <p14:modId xmlns:p14="http://schemas.microsoft.com/office/powerpoint/2010/main" val="1444882808"/>
              </p:ext>
            </p:extLst>
          </p:nvPr>
        </p:nvGraphicFramePr>
        <p:xfrm>
          <a:off x="2032000" y="2494722"/>
          <a:ext cx="8128000" cy="9342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177452101"/>
                    </a:ext>
                  </a:extLst>
                </a:gridCol>
                <a:gridCol w="4064000">
                  <a:extLst>
                    <a:ext uri="{9D8B030D-6E8A-4147-A177-3AD203B41FA5}">
                      <a16:colId xmlns:a16="http://schemas.microsoft.com/office/drawing/2014/main" val="1887134456"/>
                    </a:ext>
                  </a:extLst>
                </a:gridCol>
              </a:tblGrid>
              <a:tr h="467139">
                <a:tc>
                  <a:txBody>
                    <a:bodyPr/>
                    <a:lstStyle/>
                    <a:p>
                      <a:r>
                        <a:rPr lang="es-PA" dirty="0"/>
                        <a:t>Época lluviosa</a:t>
                      </a:r>
                    </a:p>
                  </a:txBody>
                  <a:tcPr/>
                </a:tc>
                <a:tc>
                  <a:txBody>
                    <a:bodyPr/>
                    <a:lstStyle/>
                    <a:p>
                      <a:r>
                        <a:rPr lang="es-PA" dirty="0"/>
                        <a:t>Época seca</a:t>
                      </a:r>
                    </a:p>
                  </a:txBody>
                  <a:tcPr/>
                </a:tc>
                <a:extLst>
                  <a:ext uri="{0D108BD9-81ED-4DB2-BD59-A6C34878D82A}">
                    <a16:rowId xmlns:a16="http://schemas.microsoft.com/office/drawing/2014/main" val="2749104072"/>
                  </a:ext>
                </a:extLst>
              </a:tr>
              <a:tr h="467139">
                <a:tc>
                  <a:txBody>
                    <a:bodyPr/>
                    <a:lstStyle/>
                    <a:p>
                      <a:r>
                        <a:rPr lang="es-PA" b="1" dirty="0">
                          <a:solidFill>
                            <a:srgbClr val="0070C0"/>
                          </a:solidFill>
                        </a:rPr>
                        <a:t>24.34</a:t>
                      </a:r>
                    </a:p>
                  </a:txBody>
                  <a:tcPr/>
                </a:tc>
                <a:tc>
                  <a:txBody>
                    <a:bodyPr/>
                    <a:lstStyle/>
                    <a:p>
                      <a:r>
                        <a:rPr lang="es-PA" b="1" dirty="0">
                          <a:solidFill>
                            <a:srgbClr val="0070C0"/>
                          </a:solidFill>
                        </a:rPr>
                        <a:t>34.23</a:t>
                      </a:r>
                    </a:p>
                  </a:txBody>
                  <a:tcPr/>
                </a:tc>
                <a:extLst>
                  <a:ext uri="{0D108BD9-81ED-4DB2-BD59-A6C34878D82A}">
                    <a16:rowId xmlns:a16="http://schemas.microsoft.com/office/drawing/2014/main" val="327876710"/>
                  </a:ext>
                </a:extLst>
              </a:tr>
            </a:tbl>
          </a:graphicData>
        </a:graphic>
      </p:graphicFrame>
    </p:spTree>
    <p:extLst>
      <p:ext uri="{BB962C8B-B14F-4D97-AF65-F5344CB8AC3E}">
        <p14:creationId xmlns:p14="http://schemas.microsoft.com/office/powerpoint/2010/main" val="226756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9BDDE-D976-944E-B862-9A92EC1F5E15}"/>
              </a:ext>
            </a:extLst>
          </p:cNvPr>
          <p:cNvSpPr>
            <a:spLocks noGrp="1"/>
          </p:cNvSpPr>
          <p:nvPr>
            <p:ph type="title"/>
          </p:nvPr>
        </p:nvSpPr>
        <p:spPr>
          <a:xfrm>
            <a:off x="1295402" y="533401"/>
            <a:ext cx="9601196" cy="876300"/>
          </a:xfrm>
        </p:spPr>
        <p:txBody>
          <a:bodyPr>
            <a:normAutofit/>
          </a:bodyPr>
          <a:lstStyle/>
          <a:p>
            <a:r>
              <a:rPr lang="es-PA" sz="3200" b="1" dirty="0"/>
              <a:t>Niveles promedios de Se por Especie:</a:t>
            </a:r>
          </a:p>
        </p:txBody>
      </p:sp>
      <p:sp>
        <p:nvSpPr>
          <p:cNvPr id="3" name="Marcador de contenido 2">
            <a:extLst>
              <a:ext uri="{FF2B5EF4-FFF2-40B4-BE49-F238E27FC236}">
                <a16:creationId xmlns:a16="http://schemas.microsoft.com/office/drawing/2014/main" id="{90CBF105-34E4-8349-996F-F403262CB0E3}"/>
              </a:ext>
            </a:extLst>
          </p:cNvPr>
          <p:cNvSpPr>
            <a:spLocks noGrp="1"/>
          </p:cNvSpPr>
          <p:nvPr>
            <p:ph idx="1"/>
          </p:nvPr>
        </p:nvSpPr>
        <p:spPr>
          <a:xfrm>
            <a:off x="1295401" y="1320800"/>
            <a:ext cx="9601196" cy="4555068"/>
          </a:xfrm>
        </p:spPr>
        <p:txBody>
          <a:bodyPr/>
          <a:lstStyle/>
          <a:p>
            <a:r>
              <a:rPr lang="es-PA" b="1" dirty="0">
                <a:solidFill>
                  <a:srgbClr val="FF0000"/>
                </a:solidFill>
              </a:rPr>
              <a:t>Promedios de Se ppm</a:t>
            </a:r>
          </a:p>
        </p:txBody>
      </p:sp>
      <p:graphicFrame>
        <p:nvGraphicFramePr>
          <p:cNvPr id="4" name="Tabla 3">
            <a:extLst>
              <a:ext uri="{FF2B5EF4-FFF2-40B4-BE49-F238E27FC236}">
                <a16:creationId xmlns:a16="http://schemas.microsoft.com/office/drawing/2014/main" id="{282B8603-026A-3F4E-9547-59473794C27A}"/>
              </a:ext>
            </a:extLst>
          </p:cNvPr>
          <p:cNvGraphicFramePr>
            <a:graphicFrameLocks noGrp="1"/>
          </p:cNvGraphicFramePr>
          <p:nvPr>
            <p:extLst>
              <p:ext uri="{D42A27DB-BD31-4B8C-83A1-F6EECF244321}">
                <p14:modId xmlns:p14="http://schemas.microsoft.com/office/powerpoint/2010/main" val="3096293211"/>
              </p:ext>
            </p:extLst>
          </p:nvPr>
        </p:nvGraphicFramePr>
        <p:xfrm>
          <a:off x="876300" y="2463800"/>
          <a:ext cx="10452100" cy="3807822"/>
        </p:xfrm>
        <a:graphic>
          <a:graphicData uri="http://schemas.openxmlformats.org/drawingml/2006/table">
            <a:tbl>
              <a:tblPr firstRow="1" bandRow="1">
                <a:tableStyleId>{5C22544A-7EE6-4342-B048-85BDC9FD1C3A}</a:tableStyleId>
              </a:tblPr>
              <a:tblGrid>
                <a:gridCol w="2613025">
                  <a:extLst>
                    <a:ext uri="{9D8B030D-6E8A-4147-A177-3AD203B41FA5}">
                      <a16:colId xmlns:a16="http://schemas.microsoft.com/office/drawing/2014/main" val="931147718"/>
                    </a:ext>
                  </a:extLst>
                </a:gridCol>
                <a:gridCol w="2613025">
                  <a:extLst>
                    <a:ext uri="{9D8B030D-6E8A-4147-A177-3AD203B41FA5}">
                      <a16:colId xmlns:a16="http://schemas.microsoft.com/office/drawing/2014/main" val="1070567290"/>
                    </a:ext>
                  </a:extLst>
                </a:gridCol>
                <a:gridCol w="2613025">
                  <a:extLst>
                    <a:ext uri="{9D8B030D-6E8A-4147-A177-3AD203B41FA5}">
                      <a16:colId xmlns:a16="http://schemas.microsoft.com/office/drawing/2014/main" val="2889152591"/>
                    </a:ext>
                  </a:extLst>
                </a:gridCol>
                <a:gridCol w="2613025">
                  <a:extLst>
                    <a:ext uri="{9D8B030D-6E8A-4147-A177-3AD203B41FA5}">
                      <a16:colId xmlns:a16="http://schemas.microsoft.com/office/drawing/2014/main" val="1631371"/>
                    </a:ext>
                  </a:extLst>
                </a:gridCol>
              </a:tblGrid>
              <a:tr h="527957">
                <a:tc>
                  <a:txBody>
                    <a:bodyPr/>
                    <a:lstStyle/>
                    <a:p>
                      <a:r>
                        <a:rPr lang="es-PA" dirty="0"/>
                        <a:t>Especie</a:t>
                      </a:r>
                    </a:p>
                  </a:txBody>
                  <a:tcPr/>
                </a:tc>
                <a:tc>
                  <a:txBody>
                    <a:bodyPr/>
                    <a:lstStyle/>
                    <a:p>
                      <a:r>
                        <a:rPr lang="es-PA" dirty="0"/>
                        <a:t>Época lluviosa</a:t>
                      </a:r>
                    </a:p>
                  </a:txBody>
                  <a:tcPr/>
                </a:tc>
                <a:tc>
                  <a:txBody>
                    <a:bodyPr/>
                    <a:lstStyle/>
                    <a:p>
                      <a:r>
                        <a:rPr lang="es-PA" dirty="0"/>
                        <a:t>Época seca</a:t>
                      </a:r>
                    </a:p>
                  </a:txBody>
                  <a:tcPr/>
                </a:tc>
                <a:tc>
                  <a:txBody>
                    <a:bodyPr/>
                    <a:lstStyle/>
                    <a:p>
                      <a:r>
                        <a:rPr lang="es-PA" dirty="0"/>
                        <a:t>Promedio</a:t>
                      </a:r>
                    </a:p>
                  </a:txBody>
                  <a:tcPr/>
                </a:tc>
                <a:extLst>
                  <a:ext uri="{0D108BD9-81ED-4DB2-BD59-A6C34878D82A}">
                    <a16:rowId xmlns:a16="http://schemas.microsoft.com/office/drawing/2014/main" val="3637348640"/>
                  </a:ext>
                </a:extLst>
              </a:tr>
              <a:tr h="527957">
                <a:tc>
                  <a:txBody>
                    <a:bodyPr/>
                    <a:lstStyle/>
                    <a:p>
                      <a:r>
                        <a:rPr lang="es-PA" b="1" dirty="0"/>
                        <a:t>Brachiaria decumbens</a:t>
                      </a:r>
                    </a:p>
                  </a:txBody>
                  <a:tcPr/>
                </a:tc>
                <a:tc>
                  <a:txBody>
                    <a:bodyPr/>
                    <a:lstStyle/>
                    <a:p>
                      <a:r>
                        <a:rPr lang="es-PA" b="1" dirty="0"/>
                        <a:t>0.076</a:t>
                      </a:r>
                    </a:p>
                  </a:txBody>
                  <a:tcPr/>
                </a:tc>
                <a:tc>
                  <a:txBody>
                    <a:bodyPr/>
                    <a:lstStyle/>
                    <a:p>
                      <a:r>
                        <a:rPr lang="es-PA" b="1" dirty="0"/>
                        <a:t>0.026</a:t>
                      </a:r>
                    </a:p>
                  </a:txBody>
                  <a:tcPr/>
                </a:tc>
                <a:tc>
                  <a:txBody>
                    <a:bodyPr/>
                    <a:lstStyle/>
                    <a:p>
                      <a:r>
                        <a:rPr lang="es-PA" b="1" dirty="0">
                          <a:solidFill>
                            <a:srgbClr val="FF0000"/>
                          </a:solidFill>
                        </a:rPr>
                        <a:t>0.051</a:t>
                      </a:r>
                    </a:p>
                  </a:txBody>
                  <a:tcPr/>
                </a:tc>
                <a:extLst>
                  <a:ext uri="{0D108BD9-81ED-4DB2-BD59-A6C34878D82A}">
                    <a16:rowId xmlns:a16="http://schemas.microsoft.com/office/drawing/2014/main" val="1102366671"/>
                  </a:ext>
                </a:extLst>
              </a:tr>
              <a:tr h="527957">
                <a:tc>
                  <a:txBody>
                    <a:bodyPr/>
                    <a:lstStyle/>
                    <a:p>
                      <a:r>
                        <a:rPr lang="es-PA" b="1" dirty="0"/>
                        <a:t>Brachiaria humudícola</a:t>
                      </a:r>
                    </a:p>
                  </a:txBody>
                  <a:tcPr/>
                </a:tc>
                <a:tc>
                  <a:txBody>
                    <a:bodyPr/>
                    <a:lstStyle/>
                    <a:p>
                      <a:r>
                        <a:rPr lang="es-PA" b="1" dirty="0"/>
                        <a:t>0.068</a:t>
                      </a:r>
                    </a:p>
                  </a:txBody>
                  <a:tcPr/>
                </a:tc>
                <a:tc>
                  <a:txBody>
                    <a:bodyPr/>
                    <a:lstStyle/>
                    <a:p>
                      <a:r>
                        <a:rPr lang="es-PA" b="1" dirty="0"/>
                        <a:t>0.023</a:t>
                      </a:r>
                    </a:p>
                  </a:txBody>
                  <a:tcPr/>
                </a:tc>
                <a:tc>
                  <a:txBody>
                    <a:bodyPr/>
                    <a:lstStyle/>
                    <a:p>
                      <a:r>
                        <a:rPr lang="es-PA" b="1" dirty="0">
                          <a:solidFill>
                            <a:srgbClr val="FF0000"/>
                          </a:solidFill>
                        </a:rPr>
                        <a:t>0.045</a:t>
                      </a:r>
                    </a:p>
                  </a:txBody>
                  <a:tcPr/>
                </a:tc>
                <a:extLst>
                  <a:ext uri="{0D108BD9-81ED-4DB2-BD59-A6C34878D82A}">
                    <a16:rowId xmlns:a16="http://schemas.microsoft.com/office/drawing/2014/main" val="2566850807"/>
                  </a:ext>
                </a:extLst>
              </a:tr>
              <a:tr h="527957">
                <a:tc>
                  <a:txBody>
                    <a:bodyPr/>
                    <a:lstStyle/>
                    <a:p>
                      <a:r>
                        <a:rPr lang="es-PA" b="1" dirty="0"/>
                        <a:t>Digitaria swazilandensis</a:t>
                      </a:r>
                    </a:p>
                  </a:txBody>
                  <a:tcPr/>
                </a:tc>
                <a:tc>
                  <a:txBody>
                    <a:bodyPr/>
                    <a:lstStyle/>
                    <a:p>
                      <a:r>
                        <a:rPr lang="es-PA" b="1" dirty="0"/>
                        <a:t>0.063</a:t>
                      </a:r>
                    </a:p>
                  </a:txBody>
                  <a:tcPr/>
                </a:tc>
                <a:tc>
                  <a:txBody>
                    <a:bodyPr/>
                    <a:lstStyle/>
                    <a:p>
                      <a:r>
                        <a:rPr lang="es-PA" b="1" dirty="0"/>
                        <a:t>0.024</a:t>
                      </a:r>
                    </a:p>
                  </a:txBody>
                  <a:tcPr/>
                </a:tc>
                <a:tc>
                  <a:txBody>
                    <a:bodyPr/>
                    <a:lstStyle/>
                    <a:p>
                      <a:r>
                        <a:rPr lang="es-PA" b="1" dirty="0">
                          <a:solidFill>
                            <a:srgbClr val="FF0000"/>
                          </a:solidFill>
                        </a:rPr>
                        <a:t>0.043</a:t>
                      </a:r>
                    </a:p>
                  </a:txBody>
                  <a:tcPr/>
                </a:tc>
                <a:extLst>
                  <a:ext uri="{0D108BD9-81ED-4DB2-BD59-A6C34878D82A}">
                    <a16:rowId xmlns:a16="http://schemas.microsoft.com/office/drawing/2014/main" val="2171273778"/>
                  </a:ext>
                </a:extLst>
              </a:tr>
              <a:tr h="527957">
                <a:tc>
                  <a:txBody>
                    <a:bodyPr/>
                    <a:lstStyle/>
                    <a:p>
                      <a:r>
                        <a:rPr lang="es-PA" b="1" dirty="0"/>
                        <a:t>Cynodón nlemfuensis</a:t>
                      </a:r>
                    </a:p>
                  </a:txBody>
                  <a:tcPr/>
                </a:tc>
                <a:tc>
                  <a:txBody>
                    <a:bodyPr/>
                    <a:lstStyle/>
                    <a:p>
                      <a:r>
                        <a:rPr lang="es-PA" b="1" dirty="0"/>
                        <a:t>0.082</a:t>
                      </a:r>
                    </a:p>
                  </a:txBody>
                  <a:tcPr/>
                </a:tc>
                <a:tc>
                  <a:txBody>
                    <a:bodyPr/>
                    <a:lstStyle/>
                    <a:p>
                      <a:r>
                        <a:rPr lang="es-PA" b="1" dirty="0"/>
                        <a:t>0.032</a:t>
                      </a:r>
                    </a:p>
                  </a:txBody>
                  <a:tcPr/>
                </a:tc>
                <a:tc>
                  <a:txBody>
                    <a:bodyPr/>
                    <a:lstStyle/>
                    <a:p>
                      <a:r>
                        <a:rPr lang="es-PA" b="1" dirty="0">
                          <a:solidFill>
                            <a:srgbClr val="FF0000"/>
                          </a:solidFill>
                        </a:rPr>
                        <a:t>0.057</a:t>
                      </a:r>
                    </a:p>
                  </a:txBody>
                  <a:tcPr/>
                </a:tc>
                <a:extLst>
                  <a:ext uri="{0D108BD9-81ED-4DB2-BD59-A6C34878D82A}">
                    <a16:rowId xmlns:a16="http://schemas.microsoft.com/office/drawing/2014/main" val="185041826"/>
                  </a:ext>
                </a:extLst>
              </a:tr>
              <a:tr h="527957">
                <a:tc>
                  <a:txBody>
                    <a:bodyPr/>
                    <a:lstStyle/>
                    <a:p>
                      <a:r>
                        <a:rPr lang="es-PA" b="1" dirty="0"/>
                        <a:t>Pánicum máximum cv mombaza</a:t>
                      </a:r>
                    </a:p>
                  </a:txBody>
                  <a:tcPr/>
                </a:tc>
                <a:tc>
                  <a:txBody>
                    <a:bodyPr/>
                    <a:lstStyle/>
                    <a:p>
                      <a:r>
                        <a:rPr lang="es-PA" b="1" dirty="0"/>
                        <a:t>0.033</a:t>
                      </a:r>
                    </a:p>
                  </a:txBody>
                  <a:tcPr/>
                </a:tc>
                <a:tc>
                  <a:txBody>
                    <a:bodyPr/>
                    <a:lstStyle/>
                    <a:p>
                      <a:r>
                        <a:rPr lang="es-PA" b="1" dirty="0"/>
                        <a:t>0.020</a:t>
                      </a:r>
                    </a:p>
                  </a:txBody>
                  <a:tcPr/>
                </a:tc>
                <a:tc>
                  <a:txBody>
                    <a:bodyPr/>
                    <a:lstStyle/>
                    <a:p>
                      <a:r>
                        <a:rPr lang="es-PA" b="1" dirty="0">
                          <a:solidFill>
                            <a:srgbClr val="FF0000"/>
                          </a:solidFill>
                        </a:rPr>
                        <a:t>0.026</a:t>
                      </a:r>
                    </a:p>
                  </a:txBody>
                  <a:tcPr/>
                </a:tc>
                <a:extLst>
                  <a:ext uri="{0D108BD9-81ED-4DB2-BD59-A6C34878D82A}">
                    <a16:rowId xmlns:a16="http://schemas.microsoft.com/office/drawing/2014/main" val="4264381057"/>
                  </a:ext>
                </a:extLst>
              </a:tr>
              <a:tr h="527957">
                <a:tc>
                  <a:txBody>
                    <a:bodyPr/>
                    <a:lstStyle/>
                    <a:p>
                      <a:r>
                        <a:rPr lang="es-PA" b="1" dirty="0">
                          <a:solidFill>
                            <a:srgbClr val="FF0000"/>
                          </a:solidFill>
                        </a:rPr>
                        <a:t>Promedio</a:t>
                      </a:r>
                    </a:p>
                  </a:txBody>
                  <a:tcPr/>
                </a:tc>
                <a:tc>
                  <a:txBody>
                    <a:bodyPr/>
                    <a:lstStyle/>
                    <a:p>
                      <a:r>
                        <a:rPr lang="es-PA" b="1" dirty="0">
                          <a:solidFill>
                            <a:srgbClr val="FF0000"/>
                          </a:solidFill>
                        </a:rPr>
                        <a:t>0.064</a:t>
                      </a:r>
                    </a:p>
                  </a:txBody>
                  <a:tcPr/>
                </a:tc>
                <a:tc>
                  <a:txBody>
                    <a:bodyPr/>
                    <a:lstStyle/>
                    <a:p>
                      <a:r>
                        <a:rPr lang="es-PA" b="1" dirty="0">
                          <a:solidFill>
                            <a:srgbClr val="FF0000"/>
                          </a:solidFill>
                        </a:rPr>
                        <a:t>0.025</a:t>
                      </a:r>
                    </a:p>
                  </a:txBody>
                  <a:tcPr/>
                </a:tc>
                <a:tc>
                  <a:txBody>
                    <a:bodyPr/>
                    <a:lstStyle/>
                    <a:p>
                      <a:endParaRPr lang="es-PA" b="1" dirty="0">
                        <a:solidFill>
                          <a:srgbClr val="FF0000"/>
                        </a:solidFill>
                      </a:endParaRPr>
                    </a:p>
                  </a:txBody>
                  <a:tcPr/>
                </a:tc>
                <a:extLst>
                  <a:ext uri="{0D108BD9-81ED-4DB2-BD59-A6C34878D82A}">
                    <a16:rowId xmlns:a16="http://schemas.microsoft.com/office/drawing/2014/main" val="1446857465"/>
                  </a:ext>
                </a:extLst>
              </a:tr>
            </a:tbl>
          </a:graphicData>
        </a:graphic>
      </p:graphicFrame>
    </p:spTree>
    <p:extLst>
      <p:ext uri="{BB962C8B-B14F-4D97-AF65-F5344CB8AC3E}">
        <p14:creationId xmlns:p14="http://schemas.microsoft.com/office/powerpoint/2010/main" val="370030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F4AC8-F0AA-8C44-8DCC-F573FD94B80C}"/>
              </a:ext>
            </a:extLst>
          </p:cNvPr>
          <p:cNvSpPr>
            <a:spLocks noGrp="1"/>
          </p:cNvSpPr>
          <p:nvPr>
            <p:ph type="title"/>
          </p:nvPr>
        </p:nvSpPr>
        <p:spPr>
          <a:xfrm>
            <a:off x="1295402" y="622301"/>
            <a:ext cx="9601196" cy="673100"/>
          </a:xfrm>
        </p:spPr>
        <p:txBody>
          <a:bodyPr>
            <a:normAutofit/>
          </a:bodyPr>
          <a:lstStyle/>
          <a:p>
            <a:r>
              <a:rPr lang="es-PA" sz="3200" b="1" dirty="0"/>
              <a:t>Niveles promedios de Co por Especie:</a:t>
            </a:r>
          </a:p>
        </p:txBody>
      </p:sp>
      <p:sp>
        <p:nvSpPr>
          <p:cNvPr id="3" name="Marcador de contenido 2">
            <a:extLst>
              <a:ext uri="{FF2B5EF4-FFF2-40B4-BE49-F238E27FC236}">
                <a16:creationId xmlns:a16="http://schemas.microsoft.com/office/drawing/2014/main" id="{E8852125-18AA-8E46-8012-CB039D5980C2}"/>
              </a:ext>
            </a:extLst>
          </p:cNvPr>
          <p:cNvSpPr>
            <a:spLocks noGrp="1"/>
          </p:cNvSpPr>
          <p:nvPr>
            <p:ph idx="1"/>
          </p:nvPr>
        </p:nvSpPr>
        <p:spPr>
          <a:xfrm>
            <a:off x="965200" y="1295401"/>
            <a:ext cx="10363200" cy="4787899"/>
          </a:xfrm>
        </p:spPr>
        <p:txBody>
          <a:bodyPr/>
          <a:lstStyle/>
          <a:p>
            <a:r>
              <a:rPr lang="es-PA" b="1" dirty="0">
                <a:solidFill>
                  <a:srgbClr val="FF0000"/>
                </a:solidFill>
              </a:rPr>
              <a:t>Promedio de Co ppm:</a:t>
            </a:r>
          </a:p>
        </p:txBody>
      </p:sp>
      <p:graphicFrame>
        <p:nvGraphicFramePr>
          <p:cNvPr id="4" name="Tabla 3">
            <a:extLst>
              <a:ext uri="{FF2B5EF4-FFF2-40B4-BE49-F238E27FC236}">
                <a16:creationId xmlns:a16="http://schemas.microsoft.com/office/drawing/2014/main" id="{F4A948CE-C06B-D84F-9DB8-293952CA0FDE}"/>
              </a:ext>
            </a:extLst>
          </p:cNvPr>
          <p:cNvGraphicFramePr>
            <a:graphicFrameLocks noGrp="1"/>
          </p:cNvGraphicFramePr>
          <p:nvPr>
            <p:extLst>
              <p:ext uri="{D42A27DB-BD31-4B8C-83A1-F6EECF244321}">
                <p14:modId xmlns:p14="http://schemas.microsoft.com/office/powerpoint/2010/main" val="2603088165"/>
              </p:ext>
            </p:extLst>
          </p:nvPr>
        </p:nvGraphicFramePr>
        <p:xfrm>
          <a:off x="876300" y="2400300"/>
          <a:ext cx="10452100" cy="3581396"/>
        </p:xfrm>
        <a:graphic>
          <a:graphicData uri="http://schemas.openxmlformats.org/drawingml/2006/table">
            <a:tbl>
              <a:tblPr firstRow="1" bandRow="1">
                <a:tableStyleId>{5C22544A-7EE6-4342-B048-85BDC9FD1C3A}</a:tableStyleId>
              </a:tblPr>
              <a:tblGrid>
                <a:gridCol w="2613025">
                  <a:extLst>
                    <a:ext uri="{9D8B030D-6E8A-4147-A177-3AD203B41FA5}">
                      <a16:colId xmlns:a16="http://schemas.microsoft.com/office/drawing/2014/main" val="3770967947"/>
                    </a:ext>
                  </a:extLst>
                </a:gridCol>
                <a:gridCol w="2613025">
                  <a:extLst>
                    <a:ext uri="{9D8B030D-6E8A-4147-A177-3AD203B41FA5}">
                      <a16:colId xmlns:a16="http://schemas.microsoft.com/office/drawing/2014/main" val="3231951049"/>
                    </a:ext>
                  </a:extLst>
                </a:gridCol>
                <a:gridCol w="2613025">
                  <a:extLst>
                    <a:ext uri="{9D8B030D-6E8A-4147-A177-3AD203B41FA5}">
                      <a16:colId xmlns:a16="http://schemas.microsoft.com/office/drawing/2014/main" val="1093519488"/>
                    </a:ext>
                  </a:extLst>
                </a:gridCol>
                <a:gridCol w="2613025">
                  <a:extLst>
                    <a:ext uri="{9D8B030D-6E8A-4147-A177-3AD203B41FA5}">
                      <a16:colId xmlns:a16="http://schemas.microsoft.com/office/drawing/2014/main" val="903030841"/>
                    </a:ext>
                  </a:extLst>
                </a:gridCol>
              </a:tblGrid>
              <a:tr h="511628">
                <a:tc>
                  <a:txBody>
                    <a:bodyPr/>
                    <a:lstStyle/>
                    <a:p>
                      <a:r>
                        <a:rPr lang="es-PA" dirty="0"/>
                        <a:t>Especie</a:t>
                      </a:r>
                    </a:p>
                  </a:txBody>
                  <a:tcPr/>
                </a:tc>
                <a:tc>
                  <a:txBody>
                    <a:bodyPr/>
                    <a:lstStyle/>
                    <a:p>
                      <a:r>
                        <a:rPr lang="es-PA" dirty="0"/>
                        <a:t>Época lluviosa</a:t>
                      </a:r>
                    </a:p>
                  </a:txBody>
                  <a:tcPr/>
                </a:tc>
                <a:tc>
                  <a:txBody>
                    <a:bodyPr/>
                    <a:lstStyle/>
                    <a:p>
                      <a:r>
                        <a:rPr lang="es-PA" dirty="0"/>
                        <a:t>Época seca</a:t>
                      </a:r>
                    </a:p>
                  </a:txBody>
                  <a:tcPr/>
                </a:tc>
                <a:tc>
                  <a:txBody>
                    <a:bodyPr/>
                    <a:lstStyle/>
                    <a:p>
                      <a:r>
                        <a:rPr lang="es-PA" dirty="0"/>
                        <a:t>Promedio</a:t>
                      </a:r>
                    </a:p>
                  </a:txBody>
                  <a:tcPr/>
                </a:tc>
                <a:extLst>
                  <a:ext uri="{0D108BD9-81ED-4DB2-BD59-A6C34878D82A}">
                    <a16:rowId xmlns:a16="http://schemas.microsoft.com/office/drawing/2014/main" val="762165567"/>
                  </a:ext>
                </a:extLst>
              </a:tr>
              <a:tr h="511628">
                <a:tc>
                  <a:txBody>
                    <a:bodyPr/>
                    <a:lstStyle/>
                    <a:p>
                      <a:r>
                        <a:rPr lang="es-PA" b="1" dirty="0"/>
                        <a:t>Brachiaria decumbens</a:t>
                      </a:r>
                    </a:p>
                  </a:txBody>
                  <a:tcPr/>
                </a:tc>
                <a:tc>
                  <a:txBody>
                    <a:bodyPr/>
                    <a:lstStyle/>
                    <a:p>
                      <a:r>
                        <a:rPr lang="es-PA" b="1" dirty="0"/>
                        <a:t>0.040</a:t>
                      </a:r>
                    </a:p>
                  </a:txBody>
                  <a:tcPr/>
                </a:tc>
                <a:tc>
                  <a:txBody>
                    <a:bodyPr/>
                    <a:lstStyle/>
                    <a:p>
                      <a:r>
                        <a:rPr lang="es-PA" b="1" dirty="0"/>
                        <a:t>0.023</a:t>
                      </a:r>
                    </a:p>
                  </a:txBody>
                  <a:tcPr/>
                </a:tc>
                <a:tc>
                  <a:txBody>
                    <a:bodyPr/>
                    <a:lstStyle/>
                    <a:p>
                      <a:r>
                        <a:rPr lang="es-PA" b="1" dirty="0">
                          <a:solidFill>
                            <a:srgbClr val="FF0000"/>
                          </a:solidFill>
                        </a:rPr>
                        <a:t>0.032</a:t>
                      </a:r>
                    </a:p>
                  </a:txBody>
                  <a:tcPr/>
                </a:tc>
                <a:extLst>
                  <a:ext uri="{0D108BD9-81ED-4DB2-BD59-A6C34878D82A}">
                    <a16:rowId xmlns:a16="http://schemas.microsoft.com/office/drawing/2014/main" val="277198124"/>
                  </a:ext>
                </a:extLst>
              </a:tr>
              <a:tr h="511628">
                <a:tc>
                  <a:txBody>
                    <a:bodyPr/>
                    <a:lstStyle/>
                    <a:p>
                      <a:r>
                        <a:rPr lang="es-PA" b="1" dirty="0"/>
                        <a:t>Brachiaroa humidícola</a:t>
                      </a:r>
                    </a:p>
                  </a:txBody>
                  <a:tcPr/>
                </a:tc>
                <a:tc>
                  <a:txBody>
                    <a:bodyPr/>
                    <a:lstStyle/>
                    <a:p>
                      <a:r>
                        <a:rPr lang="es-PA" b="1" dirty="0"/>
                        <a:t>0.030</a:t>
                      </a:r>
                    </a:p>
                  </a:txBody>
                  <a:tcPr/>
                </a:tc>
                <a:tc>
                  <a:txBody>
                    <a:bodyPr/>
                    <a:lstStyle/>
                    <a:p>
                      <a:r>
                        <a:rPr lang="es-PA" b="1" dirty="0"/>
                        <a:t>0.010</a:t>
                      </a:r>
                    </a:p>
                  </a:txBody>
                  <a:tcPr/>
                </a:tc>
                <a:tc>
                  <a:txBody>
                    <a:bodyPr/>
                    <a:lstStyle/>
                    <a:p>
                      <a:r>
                        <a:rPr lang="es-PA" b="1" dirty="0">
                          <a:solidFill>
                            <a:srgbClr val="FF0000"/>
                          </a:solidFill>
                        </a:rPr>
                        <a:t>0.020</a:t>
                      </a:r>
                    </a:p>
                  </a:txBody>
                  <a:tcPr/>
                </a:tc>
                <a:extLst>
                  <a:ext uri="{0D108BD9-81ED-4DB2-BD59-A6C34878D82A}">
                    <a16:rowId xmlns:a16="http://schemas.microsoft.com/office/drawing/2014/main" val="3879337686"/>
                  </a:ext>
                </a:extLst>
              </a:tr>
              <a:tr h="511628">
                <a:tc>
                  <a:txBody>
                    <a:bodyPr/>
                    <a:lstStyle/>
                    <a:p>
                      <a:r>
                        <a:rPr lang="es-PA" b="1" dirty="0"/>
                        <a:t>Digitaria swazilandensis</a:t>
                      </a:r>
                    </a:p>
                  </a:txBody>
                  <a:tcPr/>
                </a:tc>
                <a:tc>
                  <a:txBody>
                    <a:bodyPr/>
                    <a:lstStyle/>
                    <a:p>
                      <a:r>
                        <a:rPr lang="es-PA" b="1" dirty="0"/>
                        <a:t>0.049</a:t>
                      </a:r>
                    </a:p>
                  </a:txBody>
                  <a:tcPr/>
                </a:tc>
                <a:tc>
                  <a:txBody>
                    <a:bodyPr/>
                    <a:lstStyle/>
                    <a:p>
                      <a:r>
                        <a:rPr lang="es-PA" b="1" dirty="0"/>
                        <a:t>0.023</a:t>
                      </a:r>
                    </a:p>
                  </a:txBody>
                  <a:tcPr/>
                </a:tc>
                <a:tc>
                  <a:txBody>
                    <a:bodyPr/>
                    <a:lstStyle/>
                    <a:p>
                      <a:r>
                        <a:rPr lang="es-PA" b="1" dirty="0">
                          <a:solidFill>
                            <a:srgbClr val="FF0000"/>
                          </a:solidFill>
                        </a:rPr>
                        <a:t>0.036</a:t>
                      </a:r>
                    </a:p>
                  </a:txBody>
                  <a:tcPr/>
                </a:tc>
                <a:extLst>
                  <a:ext uri="{0D108BD9-81ED-4DB2-BD59-A6C34878D82A}">
                    <a16:rowId xmlns:a16="http://schemas.microsoft.com/office/drawing/2014/main" val="3796438423"/>
                  </a:ext>
                </a:extLst>
              </a:tr>
              <a:tr h="511628">
                <a:tc>
                  <a:txBody>
                    <a:bodyPr/>
                    <a:lstStyle/>
                    <a:p>
                      <a:r>
                        <a:rPr lang="es-PA" b="1" dirty="0"/>
                        <a:t>Cynodón nlemfuensis</a:t>
                      </a:r>
                    </a:p>
                  </a:txBody>
                  <a:tcPr/>
                </a:tc>
                <a:tc>
                  <a:txBody>
                    <a:bodyPr/>
                    <a:lstStyle/>
                    <a:p>
                      <a:r>
                        <a:rPr lang="es-PA" b="1" dirty="0"/>
                        <a:t>0.060</a:t>
                      </a:r>
                    </a:p>
                  </a:txBody>
                  <a:tcPr/>
                </a:tc>
                <a:tc>
                  <a:txBody>
                    <a:bodyPr/>
                    <a:lstStyle/>
                    <a:p>
                      <a:r>
                        <a:rPr lang="es-PA" b="1" dirty="0"/>
                        <a:t>0.035</a:t>
                      </a:r>
                    </a:p>
                  </a:txBody>
                  <a:tcPr/>
                </a:tc>
                <a:tc>
                  <a:txBody>
                    <a:bodyPr/>
                    <a:lstStyle/>
                    <a:p>
                      <a:r>
                        <a:rPr lang="es-PA" b="1" dirty="0">
                          <a:solidFill>
                            <a:srgbClr val="FF0000"/>
                          </a:solidFill>
                        </a:rPr>
                        <a:t>0.047</a:t>
                      </a:r>
                    </a:p>
                  </a:txBody>
                  <a:tcPr/>
                </a:tc>
                <a:extLst>
                  <a:ext uri="{0D108BD9-81ED-4DB2-BD59-A6C34878D82A}">
                    <a16:rowId xmlns:a16="http://schemas.microsoft.com/office/drawing/2014/main" val="1801484137"/>
                  </a:ext>
                </a:extLst>
              </a:tr>
              <a:tr h="511628">
                <a:tc>
                  <a:txBody>
                    <a:bodyPr/>
                    <a:lstStyle/>
                    <a:p>
                      <a:r>
                        <a:rPr lang="es-PA" b="1" dirty="0"/>
                        <a:t>Panicum máximum</a:t>
                      </a:r>
                    </a:p>
                  </a:txBody>
                  <a:tcPr/>
                </a:tc>
                <a:tc>
                  <a:txBody>
                    <a:bodyPr/>
                    <a:lstStyle/>
                    <a:p>
                      <a:r>
                        <a:rPr lang="es-PA" b="1" dirty="0"/>
                        <a:t>0.047</a:t>
                      </a:r>
                    </a:p>
                  </a:txBody>
                  <a:tcPr/>
                </a:tc>
                <a:tc>
                  <a:txBody>
                    <a:bodyPr/>
                    <a:lstStyle/>
                    <a:p>
                      <a:r>
                        <a:rPr lang="es-PA" b="1" dirty="0"/>
                        <a:t>0.040</a:t>
                      </a:r>
                    </a:p>
                  </a:txBody>
                  <a:tcPr/>
                </a:tc>
                <a:tc>
                  <a:txBody>
                    <a:bodyPr/>
                    <a:lstStyle/>
                    <a:p>
                      <a:r>
                        <a:rPr lang="es-PA" b="1" dirty="0">
                          <a:solidFill>
                            <a:srgbClr val="FF0000"/>
                          </a:solidFill>
                        </a:rPr>
                        <a:t>0.043</a:t>
                      </a:r>
                    </a:p>
                  </a:txBody>
                  <a:tcPr/>
                </a:tc>
                <a:extLst>
                  <a:ext uri="{0D108BD9-81ED-4DB2-BD59-A6C34878D82A}">
                    <a16:rowId xmlns:a16="http://schemas.microsoft.com/office/drawing/2014/main" val="3266871587"/>
                  </a:ext>
                </a:extLst>
              </a:tr>
              <a:tr h="511628">
                <a:tc>
                  <a:txBody>
                    <a:bodyPr/>
                    <a:lstStyle/>
                    <a:p>
                      <a:r>
                        <a:rPr lang="es-PA" b="1" dirty="0">
                          <a:solidFill>
                            <a:srgbClr val="FF0000"/>
                          </a:solidFill>
                        </a:rPr>
                        <a:t>Promedio</a:t>
                      </a:r>
                    </a:p>
                  </a:txBody>
                  <a:tcPr/>
                </a:tc>
                <a:tc>
                  <a:txBody>
                    <a:bodyPr/>
                    <a:lstStyle/>
                    <a:p>
                      <a:r>
                        <a:rPr lang="es-PA" b="1" dirty="0">
                          <a:solidFill>
                            <a:srgbClr val="FF0000"/>
                          </a:solidFill>
                        </a:rPr>
                        <a:t>0.045</a:t>
                      </a:r>
                    </a:p>
                  </a:txBody>
                  <a:tcPr/>
                </a:tc>
                <a:tc>
                  <a:txBody>
                    <a:bodyPr/>
                    <a:lstStyle/>
                    <a:p>
                      <a:r>
                        <a:rPr lang="es-PA" b="1" dirty="0">
                          <a:solidFill>
                            <a:srgbClr val="FF0000"/>
                          </a:solidFill>
                        </a:rPr>
                        <a:t>0.026</a:t>
                      </a:r>
                    </a:p>
                  </a:txBody>
                  <a:tcPr/>
                </a:tc>
                <a:tc>
                  <a:txBody>
                    <a:bodyPr/>
                    <a:lstStyle/>
                    <a:p>
                      <a:endParaRPr lang="es-PA" b="1" dirty="0">
                        <a:solidFill>
                          <a:srgbClr val="FF0000"/>
                        </a:solidFill>
                      </a:endParaRPr>
                    </a:p>
                  </a:txBody>
                  <a:tcPr/>
                </a:tc>
                <a:extLst>
                  <a:ext uri="{0D108BD9-81ED-4DB2-BD59-A6C34878D82A}">
                    <a16:rowId xmlns:a16="http://schemas.microsoft.com/office/drawing/2014/main" val="1225011931"/>
                  </a:ext>
                </a:extLst>
              </a:tr>
            </a:tbl>
          </a:graphicData>
        </a:graphic>
      </p:graphicFrame>
    </p:spTree>
    <p:extLst>
      <p:ext uri="{BB962C8B-B14F-4D97-AF65-F5344CB8AC3E}">
        <p14:creationId xmlns:p14="http://schemas.microsoft.com/office/powerpoint/2010/main" val="249247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A7370-FE94-FE46-A1C7-363DE4EA2BC7}"/>
              </a:ext>
            </a:extLst>
          </p:cNvPr>
          <p:cNvSpPr>
            <a:spLocks noGrp="1"/>
          </p:cNvSpPr>
          <p:nvPr>
            <p:ph type="title"/>
          </p:nvPr>
        </p:nvSpPr>
        <p:spPr>
          <a:xfrm>
            <a:off x="1295402" y="698501"/>
            <a:ext cx="9601196" cy="622300"/>
          </a:xfrm>
        </p:spPr>
        <p:txBody>
          <a:bodyPr>
            <a:normAutofit/>
          </a:bodyPr>
          <a:lstStyle/>
          <a:p>
            <a:r>
              <a:rPr lang="es-PA" sz="3200" b="1" dirty="0"/>
              <a:t>Niveles Promedios de Se por Localidad:</a:t>
            </a:r>
          </a:p>
        </p:txBody>
      </p:sp>
      <p:pic>
        <p:nvPicPr>
          <p:cNvPr id="4" name="Picture 3">
            <a:extLst>
              <a:ext uri="{FF2B5EF4-FFF2-40B4-BE49-F238E27FC236}">
                <a16:creationId xmlns:a16="http://schemas.microsoft.com/office/drawing/2014/main" id="{FC0FCC6A-04BE-C64D-888A-E57E781D063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8039" y="2530060"/>
            <a:ext cx="4066114" cy="3335338"/>
          </a:xfrm>
          <a:prstGeom prst="rect">
            <a:avLst/>
          </a:prstGeom>
          <a:noFill/>
          <a:ln>
            <a:noFill/>
          </a:ln>
          <a:extLst/>
        </p:spPr>
      </p:pic>
      <p:pic>
        <p:nvPicPr>
          <p:cNvPr id="5" name="Picture 3">
            <a:extLst>
              <a:ext uri="{FF2B5EF4-FFF2-40B4-BE49-F238E27FC236}">
                <a16:creationId xmlns:a16="http://schemas.microsoft.com/office/drawing/2014/main" id="{0F75A718-575D-5D4A-80EE-DB53666890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51344" y="3076058"/>
            <a:ext cx="4821555" cy="3038475"/>
          </a:xfrm>
          <a:prstGeom prst="rect">
            <a:avLst/>
          </a:prstGeom>
          <a:noFill/>
          <a:ln>
            <a:noFill/>
          </a:ln>
          <a:extLst/>
        </p:spPr>
      </p:pic>
    </p:spTree>
    <p:extLst>
      <p:ext uri="{BB962C8B-B14F-4D97-AF65-F5344CB8AC3E}">
        <p14:creationId xmlns:p14="http://schemas.microsoft.com/office/powerpoint/2010/main" val="364658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B5444-044A-0E4C-9C7F-D92D029F1BEF}"/>
              </a:ext>
            </a:extLst>
          </p:cNvPr>
          <p:cNvSpPr>
            <a:spLocks noGrp="1"/>
          </p:cNvSpPr>
          <p:nvPr>
            <p:ph type="title"/>
          </p:nvPr>
        </p:nvSpPr>
        <p:spPr>
          <a:xfrm>
            <a:off x="1295402" y="695740"/>
            <a:ext cx="9601196" cy="437321"/>
          </a:xfrm>
        </p:spPr>
        <p:txBody>
          <a:bodyPr>
            <a:normAutofit fontScale="90000"/>
          </a:bodyPr>
          <a:lstStyle/>
          <a:p>
            <a:r>
              <a:rPr lang="es-PA" sz="3200" b="1" dirty="0"/>
              <a:t>Niveles de Co por Localidad</a:t>
            </a:r>
          </a:p>
        </p:txBody>
      </p:sp>
      <p:pic>
        <p:nvPicPr>
          <p:cNvPr id="4" name="Picture 3">
            <a:extLst>
              <a:ext uri="{FF2B5EF4-FFF2-40B4-BE49-F238E27FC236}">
                <a16:creationId xmlns:a16="http://schemas.microsoft.com/office/drawing/2014/main" id="{ABA5B4ED-29F9-DD4B-B9AE-CA05DD194AF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1" y="2514600"/>
            <a:ext cx="4459355" cy="3380616"/>
          </a:xfrm>
          <a:prstGeom prst="rect">
            <a:avLst/>
          </a:prstGeom>
          <a:noFill/>
          <a:ln>
            <a:noFill/>
          </a:ln>
          <a:extLst/>
        </p:spPr>
      </p:pic>
      <p:pic>
        <p:nvPicPr>
          <p:cNvPr id="5" name="Picture 4">
            <a:extLst>
              <a:ext uri="{FF2B5EF4-FFF2-40B4-BE49-F238E27FC236}">
                <a16:creationId xmlns:a16="http://schemas.microsoft.com/office/drawing/2014/main" id="{AB7B989B-7555-2640-84F5-F3143CA7F7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83357" y="2594113"/>
            <a:ext cx="5188226" cy="3524112"/>
          </a:xfrm>
          <a:prstGeom prst="rect">
            <a:avLst/>
          </a:prstGeom>
          <a:noFill/>
          <a:ln>
            <a:noFill/>
          </a:ln>
          <a:extLst/>
        </p:spPr>
      </p:pic>
    </p:spTree>
    <p:extLst>
      <p:ext uri="{BB962C8B-B14F-4D97-AF65-F5344CB8AC3E}">
        <p14:creationId xmlns:p14="http://schemas.microsoft.com/office/powerpoint/2010/main" val="355697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21845-704C-CC4A-897F-5B50B669FA8A}"/>
              </a:ext>
            </a:extLst>
          </p:cNvPr>
          <p:cNvSpPr>
            <a:spLocks noGrp="1"/>
          </p:cNvSpPr>
          <p:nvPr>
            <p:ph type="title"/>
          </p:nvPr>
        </p:nvSpPr>
        <p:spPr>
          <a:xfrm>
            <a:off x="1295402" y="685800"/>
            <a:ext cx="9601196" cy="556591"/>
          </a:xfrm>
        </p:spPr>
        <p:txBody>
          <a:bodyPr>
            <a:normAutofit/>
          </a:bodyPr>
          <a:lstStyle/>
          <a:p>
            <a:r>
              <a:rPr lang="es-PA" sz="2800" b="1" dirty="0"/>
              <a:t>Conclusiones:</a:t>
            </a:r>
          </a:p>
        </p:txBody>
      </p:sp>
      <p:sp>
        <p:nvSpPr>
          <p:cNvPr id="3" name="Marcador de contenido 2">
            <a:extLst>
              <a:ext uri="{FF2B5EF4-FFF2-40B4-BE49-F238E27FC236}">
                <a16:creationId xmlns:a16="http://schemas.microsoft.com/office/drawing/2014/main" id="{F86FC93A-75F3-4943-9A3E-8780AF251E0C}"/>
              </a:ext>
            </a:extLst>
          </p:cNvPr>
          <p:cNvSpPr>
            <a:spLocks noGrp="1"/>
          </p:cNvSpPr>
          <p:nvPr>
            <p:ph idx="1"/>
          </p:nvPr>
        </p:nvSpPr>
        <p:spPr>
          <a:xfrm>
            <a:off x="894522" y="1391477"/>
            <a:ext cx="10426148" cy="4750905"/>
          </a:xfrm>
        </p:spPr>
        <p:txBody>
          <a:bodyPr/>
          <a:lstStyle/>
          <a:p>
            <a:pPr>
              <a:buFont typeface="Wingdings" pitchFamily="2" charset="2"/>
              <a:buChar char="Ø"/>
            </a:pPr>
            <a:r>
              <a:rPr lang="es-PA" b="1" dirty="0"/>
              <a:t>Se cumplen los </a:t>
            </a:r>
            <a:r>
              <a:rPr lang="es-PA" b="1" dirty="0">
                <a:solidFill>
                  <a:srgbClr val="FF0000"/>
                </a:solidFill>
              </a:rPr>
              <a:t>objetivos y la Ha </a:t>
            </a:r>
            <a:r>
              <a:rPr lang="es-PA" b="1" dirty="0"/>
              <a:t>donde se esperaba diferencias significativas entre localidades y épocas para ambos elementos.</a:t>
            </a:r>
          </a:p>
          <a:p>
            <a:pPr marL="0" indent="0">
              <a:buNone/>
            </a:pPr>
            <a:r>
              <a:rPr lang="es-PA" b="1" dirty="0"/>
              <a:t> </a:t>
            </a:r>
          </a:p>
          <a:p>
            <a:pPr>
              <a:buFont typeface="Wingdings" pitchFamily="2" charset="2"/>
              <a:buChar char="Ø"/>
            </a:pPr>
            <a:r>
              <a:rPr lang="es-PA" b="1" dirty="0">
                <a:solidFill>
                  <a:srgbClr val="FF0000"/>
                </a:solidFill>
              </a:rPr>
              <a:t>No se encontró </a:t>
            </a:r>
            <a:r>
              <a:rPr lang="es-PA" b="1" dirty="0"/>
              <a:t>diferencias significativas en la interacción dentro de localidades/época</a:t>
            </a:r>
          </a:p>
          <a:p>
            <a:pPr>
              <a:buFont typeface="Wingdings" pitchFamily="2" charset="2"/>
              <a:buChar char="Ø"/>
            </a:pPr>
            <a:r>
              <a:rPr lang="es-PA" b="1" dirty="0">
                <a:solidFill>
                  <a:srgbClr val="7030A0"/>
                </a:solidFill>
              </a:rPr>
              <a:t>Los pastos considerados en todas las localidades y en ambas épocas mostraron niveles deficientes incapaces de atender las necesidades del ganado.</a:t>
            </a:r>
          </a:p>
        </p:txBody>
      </p:sp>
    </p:spTree>
    <p:extLst>
      <p:ext uri="{BB962C8B-B14F-4D97-AF65-F5344CB8AC3E}">
        <p14:creationId xmlns:p14="http://schemas.microsoft.com/office/powerpoint/2010/main" val="187584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26D58-20EE-0F46-AA4E-991E0856EFB9}"/>
              </a:ext>
            </a:extLst>
          </p:cNvPr>
          <p:cNvSpPr>
            <a:spLocks noGrp="1"/>
          </p:cNvSpPr>
          <p:nvPr>
            <p:ph type="title"/>
          </p:nvPr>
        </p:nvSpPr>
        <p:spPr>
          <a:xfrm>
            <a:off x="1295402" y="506896"/>
            <a:ext cx="9601196" cy="467139"/>
          </a:xfrm>
        </p:spPr>
        <p:txBody>
          <a:bodyPr>
            <a:normAutofit fontScale="90000"/>
          </a:bodyPr>
          <a:lstStyle/>
          <a:p>
            <a:r>
              <a:rPr lang="es-PA" sz="2800" b="1" dirty="0">
                <a:solidFill>
                  <a:schemeClr val="tx1"/>
                </a:solidFill>
              </a:rPr>
              <a:t>Recomendaciones:</a:t>
            </a:r>
          </a:p>
        </p:txBody>
      </p:sp>
      <p:sp>
        <p:nvSpPr>
          <p:cNvPr id="3" name="Marcador de contenido 2">
            <a:extLst>
              <a:ext uri="{FF2B5EF4-FFF2-40B4-BE49-F238E27FC236}">
                <a16:creationId xmlns:a16="http://schemas.microsoft.com/office/drawing/2014/main" id="{6904BAD0-3253-8C41-BA69-CD940815BBBB}"/>
              </a:ext>
            </a:extLst>
          </p:cNvPr>
          <p:cNvSpPr>
            <a:spLocks noGrp="1"/>
          </p:cNvSpPr>
          <p:nvPr>
            <p:ph idx="1"/>
          </p:nvPr>
        </p:nvSpPr>
        <p:spPr>
          <a:xfrm>
            <a:off x="616227" y="974035"/>
            <a:ext cx="10962860" cy="5377069"/>
          </a:xfrm>
        </p:spPr>
        <p:txBody>
          <a:bodyPr>
            <a:normAutofit fontScale="92500"/>
          </a:bodyPr>
          <a:lstStyle/>
          <a:p>
            <a:r>
              <a:rPr lang="es-PA" b="1" dirty="0"/>
              <a:t> Que el </a:t>
            </a:r>
            <a:r>
              <a:rPr lang="es-PA" b="1" dirty="0">
                <a:solidFill>
                  <a:srgbClr val="FF0000"/>
                </a:solidFill>
              </a:rPr>
              <a:t>Se y Co </a:t>
            </a:r>
            <a:r>
              <a:rPr lang="es-PA" b="1" dirty="0"/>
              <a:t>provengan de </a:t>
            </a:r>
            <a:r>
              <a:rPr lang="es-PA" b="1" dirty="0">
                <a:solidFill>
                  <a:srgbClr val="FF0000"/>
                </a:solidFill>
              </a:rPr>
              <a:t>fuentes orgánicas, </a:t>
            </a:r>
            <a:r>
              <a:rPr lang="es-PA" b="1" dirty="0"/>
              <a:t>como en el </a:t>
            </a:r>
            <a:r>
              <a:rPr lang="es-PA" b="1" dirty="0">
                <a:solidFill>
                  <a:schemeClr val="tx1"/>
                </a:solidFill>
              </a:rPr>
              <a:t>Nutriplex de </a:t>
            </a:r>
            <a:r>
              <a:rPr lang="es-PA" b="1" dirty="0">
                <a:solidFill>
                  <a:schemeClr val="accent2"/>
                </a:solidFill>
              </a:rPr>
              <a:t>FERTICA.</a:t>
            </a:r>
          </a:p>
          <a:p>
            <a:r>
              <a:rPr lang="es-PA" b="1" dirty="0">
                <a:solidFill>
                  <a:srgbClr val="0070C0"/>
                </a:solidFill>
              </a:rPr>
              <a:t>     1. Complejo metal + aminoácidos.     2. Complejo metal + aminoácido específico</a:t>
            </a:r>
          </a:p>
          <a:p>
            <a:pPr marL="0" indent="0">
              <a:buNone/>
            </a:pPr>
            <a:r>
              <a:rPr lang="es-PA" b="1" dirty="0">
                <a:solidFill>
                  <a:srgbClr val="0070C0"/>
                </a:solidFill>
              </a:rPr>
              <a:t>                                   </a:t>
            </a:r>
            <a:r>
              <a:rPr lang="es-PA" sz="1700" b="1" dirty="0">
                <a:solidFill>
                  <a:schemeClr val="tx1"/>
                </a:solidFill>
              </a:rPr>
              <a:t>(metal unido a sustancia con 1 átomo donador de electrones)      </a:t>
            </a:r>
          </a:p>
          <a:p>
            <a:pPr marL="0" indent="0">
              <a:buNone/>
            </a:pPr>
            <a:r>
              <a:rPr lang="es-PA" b="1" dirty="0">
                <a:solidFill>
                  <a:srgbClr val="00B050"/>
                </a:solidFill>
              </a:rPr>
              <a:t> </a:t>
            </a:r>
            <a:r>
              <a:rPr lang="es-PA" b="1" dirty="0">
                <a:solidFill>
                  <a:srgbClr val="FF0000"/>
                </a:solidFill>
              </a:rPr>
              <a:t>ejemplos:</a:t>
            </a:r>
            <a:r>
              <a:rPr lang="es-PA" b="1" dirty="0">
                <a:solidFill>
                  <a:srgbClr val="0070C0"/>
                </a:solidFill>
              </a:rPr>
              <a:t> 1. </a:t>
            </a:r>
            <a:r>
              <a:rPr lang="es-PA" b="1" dirty="0">
                <a:solidFill>
                  <a:schemeClr val="tx1"/>
                </a:solidFill>
              </a:rPr>
              <a:t>sal metálica soluble de   Zn + </a:t>
            </a:r>
            <a:r>
              <a:rPr lang="es-PA" b="1" dirty="0">
                <a:solidFill>
                  <a:schemeClr val="accent2">
                    <a:lumMod val="75000"/>
                  </a:schemeClr>
                </a:solidFill>
              </a:rPr>
              <a:t>Cis;      </a:t>
            </a:r>
            <a:r>
              <a:rPr lang="es-PA" b="1" dirty="0">
                <a:solidFill>
                  <a:schemeClr val="tx1"/>
                </a:solidFill>
              </a:rPr>
              <a:t>Zn + </a:t>
            </a:r>
            <a:r>
              <a:rPr lang="es-PA" b="1" dirty="0">
                <a:solidFill>
                  <a:srgbClr val="7030A0"/>
                </a:solidFill>
              </a:rPr>
              <a:t>Lis;      </a:t>
            </a:r>
            <a:r>
              <a:rPr lang="es-PA" b="1" dirty="0">
                <a:solidFill>
                  <a:schemeClr val="tx1"/>
                </a:solidFill>
              </a:rPr>
              <a:t>Zn + Met.</a:t>
            </a:r>
          </a:p>
          <a:p>
            <a:pPr marL="0" indent="0">
              <a:buNone/>
            </a:pPr>
            <a:endParaRPr lang="es-PA" b="1" dirty="0">
              <a:solidFill>
                <a:schemeClr val="tx1"/>
              </a:solidFill>
            </a:endParaRPr>
          </a:p>
          <a:p>
            <a:pPr marL="0" indent="0">
              <a:buNone/>
            </a:pPr>
            <a:r>
              <a:rPr lang="es-PA" b="1" dirty="0">
                <a:solidFill>
                  <a:srgbClr val="FF0000"/>
                </a:solidFill>
              </a:rPr>
              <a:t>                  </a:t>
            </a:r>
            <a:r>
              <a:rPr lang="es-PA" b="1" dirty="0">
                <a:solidFill>
                  <a:srgbClr val="0070C0"/>
                </a:solidFill>
              </a:rPr>
              <a:t>2. </a:t>
            </a:r>
            <a:r>
              <a:rPr lang="es-PA" b="1" dirty="0">
                <a:solidFill>
                  <a:schemeClr val="tx1"/>
                </a:solidFill>
              </a:rPr>
              <a:t>sal metálica soluble de </a:t>
            </a:r>
            <a:r>
              <a:rPr lang="es-PA" b="1" dirty="0">
                <a:solidFill>
                  <a:srgbClr val="0070C0"/>
                </a:solidFill>
              </a:rPr>
              <a:t>Se + Met.      Complejo selenometionina</a:t>
            </a:r>
            <a:endParaRPr lang="es-PA" b="1" dirty="0">
              <a:solidFill>
                <a:schemeClr val="tx1"/>
              </a:solidFill>
            </a:endParaRPr>
          </a:p>
          <a:p>
            <a:pPr marL="0" indent="0">
              <a:buNone/>
            </a:pPr>
            <a:r>
              <a:rPr lang="es-PA" b="1" dirty="0">
                <a:solidFill>
                  <a:schemeClr val="tx1"/>
                </a:solidFill>
              </a:rPr>
              <a:t>             </a:t>
            </a:r>
            <a:r>
              <a:rPr lang="es-PA" b="1" dirty="0">
                <a:solidFill>
                  <a:schemeClr val="accent2">
                    <a:lumMod val="75000"/>
                  </a:schemeClr>
                </a:solidFill>
              </a:rPr>
              <a:t>En el complejo el </a:t>
            </a:r>
            <a:r>
              <a:rPr lang="es-PA" b="1" dirty="0">
                <a:solidFill>
                  <a:srgbClr val="FF0000"/>
                </a:solidFill>
              </a:rPr>
              <a:t>Co </a:t>
            </a:r>
            <a:r>
              <a:rPr lang="es-PA" b="1" dirty="0">
                <a:solidFill>
                  <a:schemeClr val="accent2">
                    <a:lumMod val="75000"/>
                  </a:schemeClr>
                </a:solidFill>
              </a:rPr>
              <a:t>está unido al glucoheptonato          </a:t>
            </a:r>
            <a:r>
              <a:rPr lang="es-PA" b="1" dirty="0">
                <a:solidFill>
                  <a:srgbClr val="FF0000"/>
                </a:solidFill>
              </a:rPr>
              <a:t>glucoheptonato de Co</a:t>
            </a:r>
            <a:endParaRPr lang="es-PA" b="1" dirty="0">
              <a:solidFill>
                <a:schemeClr val="tx1"/>
              </a:solidFill>
            </a:endParaRPr>
          </a:p>
          <a:p>
            <a:pPr marL="0" indent="0">
              <a:buNone/>
            </a:pPr>
            <a:r>
              <a:rPr lang="es-PA" b="1" dirty="0">
                <a:solidFill>
                  <a:srgbClr val="FF0000"/>
                </a:solidFill>
              </a:rPr>
              <a:t>             </a:t>
            </a:r>
            <a:r>
              <a:rPr lang="es-PA" b="1" dirty="0">
                <a:solidFill>
                  <a:schemeClr val="accent2">
                    <a:lumMod val="75000"/>
                  </a:schemeClr>
                </a:solidFill>
              </a:rPr>
              <a:t>presente en el </a:t>
            </a:r>
            <a:r>
              <a:rPr lang="es-PA" b="1" dirty="0">
                <a:solidFill>
                  <a:srgbClr val="FF0000"/>
                </a:solidFill>
              </a:rPr>
              <a:t>complejo Availa 4 </a:t>
            </a:r>
            <a:r>
              <a:rPr lang="es-PA" b="1" dirty="0">
                <a:solidFill>
                  <a:srgbClr val="0070C0"/>
                </a:solidFill>
              </a:rPr>
              <a:t>(Zn, Cu, Mn y </a:t>
            </a:r>
            <a:r>
              <a:rPr lang="es-PA" b="1" dirty="0">
                <a:solidFill>
                  <a:srgbClr val="FF0000"/>
                </a:solidFill>
              </a:rPr>
              <a:t>Co</a:t>
            </a:r>
            <a:r>
              <a:rPr lang="es-PA" b="1" dirty="0">
                <a:solidFill>
                  <a:srgbClr val="0070C0"/>
                </a:solidFill>
              </a:rPr>
              <a:t>)</a:t>
            </a:r>
          </a:p>
          <a:p>
            <a:pPr marL="0" indent="0">
              <a:buNone/>
            </a:pPr>
            <a:endParaRPr lang="es-PA" b="1" dirty="0">
              <a:solidFill>
                <a:srgbClr val="FF0000"/>
              </a:solidFill>
            </a:endParaRPr>
          </a:p>
          <a:p>
            <a:pPr marL="0" indent="0">
              <a:buNone/>
            </a:pPr>
            <a:r>
              <a:rPr lang="es-PA" b="1" dirty="0">
                <a:solidFill>
                  <a:schemeClr val="tx1"/>
                </a:solidFill>
              </a:rPr>
              <a:t>              En ambos casos las moléculas o complejos químicos formados confieren</a:t>
            </a:r>
          </a:p>
          <a:p>
            <a:pPr marL="0" indent="0">
              <a:buNone/>
            </a:pPr>
            <a:r>
              <a:rPr lang="es-PA" b="1" dirty="0">
                <a:solidFill>
                  <a:srgbClr val="FF0000"/>
                </a:solidFill>
              </a:rPr>
              <a:t>                         al Se y Co alta estabilidad y biodisponibilidad intestinal.</a:t>
            </a:r>
          </a:p>
          <a:p>
            <a:pPr marL="0" indent="0">
              <a:buNone/>
            </a:pPr>
            <a:endParaRPr lang="es-PA" b="1" dirty="0"/>
          </a:p>
          <a:p>
            <a:pPr marL="0" indent="0">
              <a:buNone/>
            </a:pPr>
            <a:endParaRPr lang="es-PA" b="1" dirty="0">
              <a:solidFill>
                <a:srgbClr val="FF0000"/>
              </a:solidFill>
            </a:endParaRPr>
          </a:p>
          <a:p>
            <a:pPr marL="0" indent="0">
              <a:buNone/>
            </a:pPr>
            <a:endParaRPr lang="es-PA" b="1" dirty="0">
              <a:solidFill>
                <a:srgbClr val="FF0000"/>
              </a:solidFill>
            </a:endParaRPr>
          </a:p>
        </p:txBody>
      </p:sp>
      <p:sp>
        <p:nvSpPr>
          <p:cNvPr id="7" name="Flecha izquierda y arriba 6">
            <a:extLst>
              <a:ext uri="{FF2B5EF4-FFF2-40B4-BE49-F238E27FC236}">
                <a16:creationId xmlns:a16="http://schemas.microsoft.com/office/drawing/2014/main" id="{39663916-B613-A54C-A5C2-4854706A3C8C}"/>
              </a:ext>
            </a:extLst>
          </p:cNvPr>
          <p:cNvSpPr/>
          <p:nvPr/>
        </p:nvSpPr>
        <p:spPr>
          <a:xfrm>
            <a:off x="9939131" y="1938130"/>
            <a:ext cx="427384" cy="178904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8" name="Flecha abajo 7">
            <a:extLst>
              <a:ext uri="{FF2B5EF4-FFF2-40B4-BE49-F238E27FC236}">
                <a16:creationId xmlns:a16="http://schemas.microsoft.com/office/drawing/2014/main" id="{BEB00117-3BA2-5740-866B-C570917590D5}"/>
              </a:ext>
            </a:extLst>
          </p:cNvPr>
          <p:cNvSpPr/>
          <p:nvPr/>
        </p:nvSpPr>
        <p:spPr>
          <a:xfrm>
            <a:off x="2464904" y="1938131"/>
            <a:ext cx="188844" cy="467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Flecha derecha 3">
            <a:extLst>
              <a:ext uri="{FF2B5EF4-FFF2-40B4-BE49-F238E27FC236}">
                <a16:creationId xmlns:a16="http://schemas.microsoft.com/office/drawing/2014/main" id="{3378E790-2E6C-3B48-8D4B-8C964399EF89}"/>
              </a:ext>
            </a:extLst>
          </p:cNvPr>
          <p:cNvSpPr/>
          <p:nvPr/>
        </p:nvSpPr>
        <p:spPr>
          <a:xfrm>
            <a:off x="7643192" y="4040573"/>
            <a:ext cx="566530" cy="178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6" name="Imagen 5">
            <a:extLst>
              <a:ext uri="{FF2B5EF4-FFF2-40B4-BE49-F238E27FC236}">
                <a16:creationId xmlns:a16="http://schemas.microsoft.com/office/drawing/2014/main" id="{DC610F58-3BF0-8A43-9281-0C32EA588EDC}"/>
              </a:ext>
            </a:extLst>
          </p:cNvPr>
          <p:cNvPicPr>
            <a:picLocks noChangeAspect="1"/>
          </p:cNvPicPr>
          <p:nvPr/>
        </p:nvPicPr>
        <p:blipFill>
          <a:blip r:embed="rId2"/>
          <a:stretch>
            <a:fillRect/>
          </a:stretch>
        </p:blipFill>
        <p:spPr>
          <a:xfrm>
            <a:off x="8209722" y="4303642"/>
            <a:ext cx="2902226" cy="884583"/>
          </a:xfrm>
          <a:prstGeom prst="rect">
            <a:avLst/>
          </a:prstGeom>
        </p:spPr>
      </p:pic>
      <p:sp>
        <p:nvSpPr>
          <p:cNvPr id="9" name="Flecha curvada hacia la izquierda 8">
            <a:extLst>
              <a:ext uri="{FF2B5EF4-FFF2-40B4-BE49-F238E27FC236}">
                <a16:creationId xmlns:a16="http://schemas.microsoft.com/office/drawing/2014/main" id="{57CD71B8-D240-C64F-A56D-3D2BB961AD87}"/>
              </a:ext>
            </a:extLst>
          </p:cNvPr>
          <p:cNvSpPr/>
          <p:nvPr/>
        </p:nvSpPr>
        <p:spPr>
          <a:xfrm>
            <a:off x="11022494" y="4040574"/>
            <a:ext cx="493645" cy="5413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solidFill>
                <a:schemeClr val="tx1"/>
              </a:solidFill>
            </a:endParaRPr>
          </a:p>
        </p:txBody>
      </p:sp>
      <p:sp>
        <p:nvSpPr>
          <p:cNvPr id="11" name="Flecha derecha 10">
            <a:extLst>
              <a:ext uri="{FF2B5EF4-FFF2-40B4-BE49-F238E27FC236}">
                <a16:creationId xmlns:a16="http://schemas.microsoft.com/office/drawing/2014/main" id="{4034A0C0-E292-2144-884C-CE7C8031CFBB}"/>
              </a:ext>
            </a:extLst>
          </p:cNvPr>
          <p:cNvSpPr/>
          <p:nvPr/>
        </p:nvSpPr>
        <p:spPr>
          <a:xfrm>
            <a:off x="6096000" y="3548270"/>
            <a:ext cx="443948" cy="178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cxnSp>
        <p:nvCxnSpPr>
          <p:cNvPr id="13" name="Conector recto de flecha 12">
            <a:extLst>
              <a:ext uri="{FF2B5EF4-FFF2-40B4-BE49-F238E27FC236}">
                <a16:creationId xmlns:a16="http://schemas.microsoft.com/office/drawing/2014/main" id="{F0500BA2-797B-944C-93CC-28B7C4D8EBAD}"/>
              </a:ext>
            </a:extLst>
          </p:cNvPr>
          <p:cNvCxnSpPr>
            <a:cxnSpLocks/>
          </p:cNvCxnSpPr>
          <p:nvPr/>
        </p:nvCxnSpPr>
        <p:spPr>
          <a:xfrm>
            <a:off x="2733261" y="1789043"/>
            <a:ext cx="755374" cy="27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8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3B5DB-8F06-2D4D-823D-3440B2B74B56}"/>
              </a:ext>
            </a:extLst>
          </p:cNvPr>
          <p:cNvSpPr>
            <a:spLocks noGrp="1"/>
          </p:cNvSpPr>
          <p:nvPr>
            <p:ph type="title"/>
          </p:nvPr>
        </p:nvSpPr>
        <p:spPr>
          <a:xfrm>
            <a:off x="1295402" y="646044"/>
            <a:ext cx="9601196" cy="1361658"/>
          </a:xfrm>
        </p:spPr>
        <p:txBody>
          <a:bodyPr>
            <a:normAutofit/>
          </a:bodyPr>
          <a:lstStyle/>
          <a:p>
            <a:pPr algn="l"/>
            <a:r>
              <a:rPr lang="es-PA" sz="2400" b="1" dirty="0">
                <a:solidFill>
                  <a:srgbClr val="FF0000"/>
                </a:solidFill>
              </a:rPr>
              <a:t>Otras alternativas de Tipo Orgánico.    Quelato</a:t>
            </a:r>
            <a:br>
              <a:rPr lang="es-PA" sz="2400" b="1" dirty="0">
                <a:solidFill>
                  <a:srgbClr val="FF0000"/>
                </a:solidFill>
              </a:rPr>
            </a:br>
            <a:r>
              <a:rPr lang="es-PA" sz="2400" b="1" dirty="0">
                <a:solidFill>
                  <a:schemeClr val="tx1"/>
                </a:solidFill>
              </a:rPr>
              <a:t>   </a:t>
            </a:r>
            <a:r>
              <a:rPr lang="es-PA" sz="1600" b="1" dirty="0">
                <a:solidFill>
                  <a:schemeClr val="tx1"/>
                </a:solidFill>
              </a:rPr>
              <a:t>(ligando con 2 ó + átomos donadores de electrones, forma anillos)</a:t>
            </a:r>
          </a:p>
        </p:txBody>
      </p:sp>
      <p:sp>
        <p:nvSpPr>
          <p:cNvPr id="3" name="Marcador de contenido 2">
            <a:extLst>
              <a:ext uri="{FF2B5EF4-FFF2-40B4-BE49-F238E27FC236}">
                <a16:creationId xmlns:a16="http://schemas.microsoft.com/office/drawing/2014/main" id="{CDBC4EE8-B633-5840-9993-C9434C563C5F}"/>
              </a:ext>
            </a:extLst>
          </p:cNvPr>
          <p:cNvSpPr>
            <a:spLocks noGrp="1"/>
          </p:cNvSpPr>
          <p:nvPr>
            <p:ph idx="1"/>
          </p:nvPr>
        </p:nvSpPr>
        <p:spPr>
          <a:xfrm>
            <a:off x="655983" y="1878496"/>
            <a:ext cx="10893287" cy="4244008"/>
          </a:xfrm>
        </p:spPr>
        <p:txBody>
          <a:bodyPr/>
          <a:lstStyle/>
          <a:p>
            <a:r>
              <a:rPr lang="es-PA" b="1" dirty="0">
                <a:solidFill>
                  <a:schemeClr val="tx1"/>
                </a:solidFill>
              </a:rPr>
              <a:t>Carbo-amino-fosfo-quelatos: </a:t>
            </a:r>
            <a:r>
              <a:rPr lang="es-PA" b="1" dirty="0">
                <a:solidFill>
                  <a:srgbClr val="0070C0"/>
                </a:solidFill>
              </a:rPr>
              <a:t>(transquelatos de microminerales). </a:t>
            </a:r>
            <a:r>
              <a:rPr lang="es-PA" b="1" dirty="0">
                <a:solidFill>
                  <a:srgbClr val="FF0000"/>
                </a:solidFill>
              </a:rPr>
              <a:t>*</a:t>
            </a:r>
          </a:p>
          <a:p>
            <a:r>
              <a:rPr lang="es-PA" b="1" dirty="0">
                <a:solidFill>
                  <a:schemeClr val="tx1"/>
                </a:solidFill>
              </a:rPr>
              <a:t>Metal proteinato: </a:t>
            </a:r>
            <a:r>
              <a:rPr lang="es-PA" b="1" dirty="0">
                <a:solidFill>
                  <a:srgbClr val="0070C0"/>
                </a:solidFill>
              </a:rPr>
              <a:t>(quelato de proteína parcialmente hidrolizadas). </a:t>
            </a:r>
            <a:r>
              <a:rPr lang="es-PA" b="1" dirty="0">
                <a:solidFill>
                  <a:srgbClr val="FF0000"/>
                </a:solidFill>
              </a:rPr>
              <a:t>*</a:t>
            </a:r>
          </a:p>
          <a:p>
            <a:r>
              <a:rPr lang="es-PA" b="1" dirty="0">
                <a:solidFill>
                  <a:schemeClr val="tx1"/>
                </a:solidFill>
              </a:rPr>
              <a:t>Mineral quelatado: </a:t>
            </a:r>
            <a:r>
              <a:rPr lang="es-PA" b="1" dirty="0">
                <a:solidFill>
                  <a:srgbClr val="0070C0"/>
                </a:solidFill>
              </a:rPr>
              <a:t>(quelato por unión metal + 2 ó 3 a.a) mediante enlaces covalentes. </a:t>
            </a:r>
            <a:r>
              <a:rPr lang="es-PA" b="1" dirty="0">
                <a:solidFill>
                  <a:srgbClr val="FF0000"/>
                </a:solidFill>
              </a:rPr>
              <a:t>*</a:t>
            </a:r>
          </a:p>
          <a:p>
            <a:r>
              <a:rPr lang="es-PA" b="1" dirty="0">
                <a:solidFill>
                  <a:schemeClr val="tx1"/>
                </a:solidFill>
              </a:rPr>
              <a:t>Complejo metal + polisacárido: </a:t>
            </a:r>
            <a:r>
              <a:rPr lang="es-PA" b="1" dirty="0">
                <a:solidFill>
                  <a:srgbClr val="0070C0"/>
                </a:solidFill>
              </a:rPr>
              <a:t>(matriz orgánica metal + carbohidrato)       asosiación sin unión de enlace químico. </a:t>
            </a:r>
            <a:r>
              <a:rPr lang="es-PA" b="1" dirty="0">
                <a:solidFill>
                  <a:srgbClr val="FF0000"/>
                </a:solidFill>
              </a:rPr>
              <a:t>**</a:t>
            </a:r>
          </a:p>
          <a:p>
            <a:r>
              <a:rPr lang="es-PA" b="1" dirty="0">
                <a:solidFill>
                  <a:schemeClr val="tx1"/>
                </a:solidFill>
              </a:rPr>
              <a:t>Metal + ácido orgánico: </a:t>
            </a:r>
            <a:r>
              <a:rPr lang="es-PA" b="1" dirty="0">
                <a:solidFill>
                  <a:srgbClr val="0070C0"/>
                </a:solidFill>
              </a:rPr>
              <a:t>(combinación metal + ácido propionico), muy soluble y fácil disociación. </a:t>
            </a:r>
            <a:r>
              <a:rPr lang="es-PA" b="1" dirty="0">
                <a:solidFill>
                  <a:srgbClr val="FF0000"/>
                </a:solidFill>
              </a:rPr>
              <a:t>**</a:t>
            </a:r>
          </a:p>
          <a:p>
            <a:r>
              <a:rPr lang="es-PA" b="1" dirty="0">
                <a:solidFill>
                  <a:srgbClr val="FF0000"/>
                </a:solidFill>
              </a:rPr>
              <a:t>** = menor estabilidad intestinal.      * = buena estabilidad intestinal.</a:t>
            </a:r>
          </a:p>
          <a:p>
            <a:pPr marL="0" indent="0">
              <a:buNone/>
            </a:pPr>
            <a:endParaRPr lang="es-PA" b="1" dirty="0">
              <a:solidFill>
                <a:srgbClr val="0070C0"/>
              </a:solidFill>
            </a:endParaRPr>
          </a:p>
        </p:txBody>
      </p:sp>
      <p:pic>
        <p:nvPicPr>
          <p:cNvPr id="7" name="Imagen 6">
            <a:extLst>
              <a:ext uri="{FF2B5EF4-FFF2-40B4-BE49-F238E27FC236}">
                <a16:creationId xmlns:a16="http://schemas.microsoft.com/office/drawing/2014/main" id="{47F9AE12-4396-9549-A68D-7DEC97596C4D}"/>
              </a:ext>
            </a:extLst>
          </p:cNvPr>
          <p:cNvPicPr>
            <a:picLocks noChangeAspect="1"/>
          </p:cNvPicPr>
          <p:nvPr/>
        </p:nvPicPr>
        <p:blipFill>
          <a:blip r:embed="rId2"/>
          <a:stretch>
            <a:fillRect/>
          </a:stretch>
        </p:blipFill>
        <p:spPr>
          <a:xfrm>
            <a:off x="7504044" y="646044"/>
            <a:ext cx="2756450" cy="1232452"/>
          </a:xfrm>
          <a:prstGeom prst="rect">
            <a:avLst/>
          </a:prstGeom>
        </p:spPr>
      </p:pic>
      <p:pic>
        <p:nvPicPr>
          <p:cNvPr id="9" name="Imagen 8">
            <a:extLst>
              <a:ext uri="{FF2B5EF4-FFF2-40B4-BE49-F238E27FC236}">
                <a16:creationId xmlns:a16="http://schemas.microsoft.com/office/drawing/2014/main" id="{112CF307-2251-F640-A7B0-93410E68459A}"/>
              </a:ext>
            </a:extLst>
          </p:cNvPr>
          <p:cNvPicPr>
            <a:picLocks noChangeAspect="1"/>
          </p:cNvPicPr>
          <p:nvPr/>
        </p:nvPicPr>
        <p:blipFill>
          <a:blip r:embed="rId3"/>
          <a:stretch>
            <a:fillRect/>
          </a:stretch>
        </p:blipFill>
        <p:spPr>
          <a:xfrm>
            <a:off x="10260494" y="652669"/>
            <a:ext cx="1288775" cy="1355033"/>
          </a:xfrm>
          <a:prstGeom prst="rect">
            <a:avLst/>
          </a:prstGeom>
        </p:spPr>
      </p:pic>
    </p:spTree>
    <p:extLst>
      <p:ext uri="{BB962C8B-B14F-4D97-AF65-F5344CB8AC3E}">
        <p14:creationId xmlns:p14="http://schemas.microsoft.com/office/powerpoint/2010/main" val="365034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C1C1A-C5C4-1E40-A3FF-689197130B62}"/>
              </a:ext>
            </a:extLst>
          </p:cNvPr>
          <p:cNvSpPr>
            <a:spLocks noGrp="1"/>
          </p:cNvSpPr>
          <p:nvPr>
            <p:ph type="title"/>
          </p:nvPr>
        </p:nvSpPr>
        <p:spPr/>
        <p:txBody>
          <a:bodyPr/>
          <a:lstStyle/>
          <a:p>
            <a:endParaRPr lang="es-PA" dirty="0"/>
          </a:p>
        </p:txBody>
      </p:sp>
      <p:pic>
        <p:nvPicPr>
          <p:cNvPr id="5" name="Marcador de contenido 4">
            <a:extLst>
              <a:ext uri="{FF2B5EF4-FFF2-40B4-BE49-F238E27FC236}">
                <a16:creationId xmlns:a16="http://schemas.microsoft.com/office/drawing/2014/main" id="{16EAAC29-1DB9-DF4A-8AA7-DF097271B65A}"/>
              </a:ext>
            </a:extLst>
          </p:cNvPr>
          <p:cNvPicPr>
            <a:picLocks noGrp="1" noChangeAspect="1"/>
          </p:cNvPicPr>
          <p:nvPr>
            <p:ph idx="1"/>
          </p:nvPr>
        </p:nvPicPr>
        <p:blipFill>
          <a:blip r:embed="rId2"/>
          <a:stretch>
            <a:fillRect/>
          </a:stretch>
        </p:blipFill>
        <p:spPr>
          <a:xfrm>
            <a:off x="3101009" y="982132"/>
            <a:ext cx="5307495" cy="4106702"/>
          </a:xfrm>
        </p:spPr>
      </p:pic>
      <p:sp>
        <p:nvSpPr>
          <p:cNvPr id="6" name="CuadroTexto 5">
            <a:extLst>
              <a:ext uri="{FF2B5EF4-FFF2-40B4-BE49-F238E27FC236}">
                <a16:creationId xmlns:a16="http://schemas.microsoft.com/office/drawing/2014/main" id="{5069A64E-01EB-484E-A364-4784B9705AE1}"/>
              </a:ext>
            </a:extLst>
          </p:cNvPr>
          <p:cNvSpPr txBox="1"/>
          <p:nvPr/>
        </p:nvSpPr>
        <p:spPr>
          <a:xfrm>
            <a:off x="2266122" y="1073426"/>
            <a:ext cx="4467313" cy="923330"/>
          </a:xfrm>
          <a:prstGeom prst="rect">
            <a:avLst/>
          </a:prstGeom>
          <a:noFill/>
        </p:spPr>
        <p:txBody>
          <a:bodyPr wrap="none" rtlCol="0">
            <a:spAutoFit/>
          </a:bodyPr>
          <a:lstStyle/>
          <a:p>
            <a:r>
              <a:rPr lang="es-PA" b="1" dirty="0"/>
              <a:t>             Todo sea para la Gloria y Honra del </a:t>
            </a:r>
          </a:p>
          <a:p>
            <a:r>
              <a:rPr lang="es-PA" b="1" dirty="0"/>
              <a:t>              Señor, en nombre de Jesús</a:t>
            </a:r>
          </a:p>
          <a:p>
            <a:r>
              <a:rPr lang="es-PA" b="1" dirty="0"/>
              <a:t>                </a:t>
            </a:r>
            <a:r>
              <a:rPr lang="es-PA" b="1" dirty="0">
                <a:solidFill>
                  <a:schemeClr val="bg1"/>
                </a:solidFill>
              </a:rPr>
              <a:t>nuestro único </a:t>
            </a:r>
            <a:r>
              <a:rPr lang="es-PA" b="1" dirty="0"/>
              <a:t>Salvador.</a:t>
            </a:r>
          </a:p>
        </p:txBody>
      </p:sp>
    </p:spTree>
    <p:extLst>
      <p:ext uri="{BB962C8B-B14F-4D97-AF65-F5344CB8AC3E}">
        <p14:creationId xmlns:p14="http://schemas.microsoft.com/office/powerpoint/2010/main" val="78954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935AA-C88F-6A44-B204-F606C4BEE620}"/>
              </a:ext>
            </a:extLst>
          </p:cNvPr>
          <p:cNvSpPr>
            <a:spLocks noGrp="1"/>
          </p:cNvSpPr>
          <p:nvPr>
            <p:ph type="title"/>
          </p:nvPr>
        </p:nvSpPr>
        <p:spPr>
          <a:xfrm>
            <a:off x="1295402" y="982132"/>
            <a:ext cx="9601196" cy="767155"/>
          </a:xfrm>
        </p:spPr>
        <p:txBody>
          <a:bodyPr>
            <a:normAutofit/>
          </a:bodyPr>
          <a:lstStyle/>
          <a:p>
            <a:r>
              <a:rPr lang="es-PA" sz="2800" b="1" dirty="0"/>
              <a:t>Recomendaciones</a:t>
            </a:r>
          </a:p>
        </p:txBody>
      </p:sp>
      <p:sp>
        <p:nvSpPr>
          <p:cNvPr id="3" name="Marcador de contenido 2">
            <a:extLst>
              <a:ext uri="{FF2B5EF4-FFF2-40B4-BE49-F238E27FC236}">
                <a16:creationId xmlns:a16="http://schemas.microsoft.com/office/drawing/2014/main" id="{277FF2FA-C8E9-DC43-A891-F47BCEB4F45E}"/>
              </a:ext>
            </a:extLst>
          </p:cNvPr>
          <p:cNvSpPr>
            <a:spLocks noGrp="1"/>
          </p:cNvSpPr>
          <p:nvPr>
            <p:ph idx="1"/>
          </p:nvPr>
        </p:nvSpPr>
        <p:spPr/>
        <p:txBody>
          <a:bodyPr/>
          <a:lstStyle/>
          <a:p>
            <a:r>
              <a:rPr lang="es-PA" b="1" dirty="0"/>
              <a:t>Niveles de Se en mezclas minerales: </a:t>
            </a:r>
            <a:r>
              <a:rPr lang="es-PA" b="1" dirty="0">
                <a:solidFill>
                  <a:srgbClr val="FF0000"/>
                </a:solidFill>
              </a:rPr>
              <a:t>20 – 40 ppm</a:t>
            </a:r>
          </a:p>
          <a:p>
            <a:r>
              <a:rPr lang="es-PA" b="1" dirty="0"/>
              <a:t>Niveles de Co en mezclas minerales: </a:t>
            </a:r>
            <a:r>
              <a:rPr lang="es-PA" b="1" dirty="0">
                <a:solidFill>
                  <a:srgbClr val="FF0000"/>
                </a:solidFill>
              </a:rPr>
              <a:t>10 – 20 ppm</a:t>
            </a:r>
          </a:p>
          <a:p>
            <a:endParaRPr lang="es-PA" b="1" dirty="0">
              <a:solidFill>
                <a:srgbClr val="FF0000"/>
              </a:solidFill>
            </a:endParaRPr>
          </a:p>
          <a:p>
            <a:r>
              <a:rPr lang="es-PA" b="1" dirty="0">
                <a:solidFill>
                  <a:srgbClr val="FF0000"/>
                </a:solidFill>
              </a:rPr>
              <a:t>Considerar que se suplementa para:</a:t>
            </a:r>
          </a:p>
          <a:p>
            <a:pPr>
              <a:buFont typeface="Wingdings" pitchFamily="2" charset="2"/>
              <a:buChar char="v"/>
            </a:pPr>
            <a:r>
              <a:rPr lang="es-PA" b="1" dirty="0">
                <a:solidFill>
                  <a:srgbClr val="0070C0"/>
                </a:solidFill>
              </a:rPr>
              <a:t> atender los requerimientos totales del animal</a:t>
            </a:r>
          </a:p>
          <a:p>
            <a:r>
              <a:rPr lang="es-PA" b="1" dirty="0">
                <a:solidFill>
                  <a:srgbClr val="0070C0"/>
                </a:solidFill>
              </a:rPr>
              <a:t> atender las deficiencias de la dieta</a:t>
            </a:r>
          </a:p>
        </p:txBody>
      </p:sp>
    </p:spTree>
    <p:extLst>
      <p:ext uri="{BB962C8B-B14F-4D97-AF65-F5344CB8AC3E}">
        <p14:creationId xmlns:p14="http://schemas.microsoft.com/office/powerpoint/2010/main" val="203544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25656-3065-D248-8736-B1A2FED18B6B}"/>
              </a:ext>
            </a:extLst>
          </p:cNvPr>
          <p:cNvSpPr>
            <a:spLocks noGrp="1"/>
          </p:cNvSpPr>
          <p:nvPr>
            <p:ph type="title"/>
          </p:nvPr>
        </p:nvSpPr>
        <p:spPr/>
        <p:txBody>
          <a:bodyPr>
            <a:normAutofit/>
          </a:bodyPr>
          <a:lstStyle/>
          <a:p>
            <a:r>
              <a:rPr lang="es-PA" sz="3200" b="1" dirty="0">
                <a:solidFill>
                  <a:srgbClr val="FF0000"/>
                </a:solidFill>
              </a:rPr>
              <a:t>Gracias por su amable atención.</a:t>
            </a:r>
          </a:p>
        </p:txBody>
      </p:sp>
      <p:pic>
        <p:nvPicPr>
          <p:cNvPr id="4" name="3 Imagen" descr="risa.jpg">
            <a:extLst>
              <a:ext uri="{FF2B5EF4-FFF2-40B4-BE49-F238E27FC236}">
                <a16:creationId xmlns:a16="http://schemas.microsoft.com/office/drawing/2014/main" id="{79525B84-EBE2-9B4D-932C-19C665ED6F7F}"/>
              </a:ext>
            </a:extLst>
          </p:cNvPr>
          <p:cNvPicPr>
            <a:picLocks noGrp="1" noChangeAspect="1"/>
          </p:cNvPicPr>
          <p:nvPr>
            <p:ph idx="1"/>
          </p:nvPr>
        </p:nvPicPr>
        <p:blipFill>
          <a:blip r:embed="rId2" cstate="print"/>
          <a:stretch>
            <a:fillRect/>
          </a:stretch>
        </p:blipFill>
        <p:spPr>
          <a:xfrm>
            <a:off x="4293704" y="2594113"/>
            <a:ext cx="3588026" cy="3389243"/>
          </a:xfrm>
          <a:prstGeom prst="rect">
            <a:avLst/>
          </a:prstGeom>
        </p:spPr>
      </p:pic>
      <p:sp>
        <p:nvSpPr>
          <p:cNvPr id="5" name="CuadroTexto 4">
            <a:extLst>
              <a:ext uri="{FF2B5EF4-FFF2-40B4-BE49-F238E27FC236}">
                <a16:creationId xmlns:a16="http://schemas.microsoft.com/office/drawing/2014/main" id="{E3811C3F-B546-BD4F-A273-2EEE48545677}"/>
              </a:ext>
            </a:extLst>
          </p:cNvPr>
          <p:cNvSpPr txBox="1"/>
          <p:nvPr/>
        </p:nvSpPr>
        <p:spPr>
          <a:xfrm>
            <a:off x="4432852" y="5098774"/>
            <a:ext cx="2926186" cy="646331"/>
          </a:xfrm>
          <a:prstGeom prst="rect">
            <a:avLst/>
          </a:prstGeom>
          <a:noFill/>
        </p:spPr>
        <p:txBody>
          <a:bodyPr wrap="none" rtlCol="0">
            <a:spAutoFit/>
          </a:bodyPr>
          <a:lstStyle/>
          <a:p>
            <a:r>
              <a:rPr lang="es-PA" b="1" dirty="0"/>
              <a:t>         Saben que….Me gusto</a:t>
            </a:r>
          </a:p>
          <a:p>
            <a:r>
              <a:rPr lang="es-PA" b="1" dirty="0"/>
              <a:t>                    aplaudanlo…</a:t>
            </a:r>
          </a:p>
        </p:txBody>
      </p:sp>
    </p:spTree>
    <p:extLst>
      <p:ext uri="{BB962C8B-B14F-4D97-AF65-F5344CB8AC3E}">
        <p14:creationId xmlns:p14="http://schemas.microsoft.com/office/powerpoint/2010/main" val="289653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FFCE7-E499-414E-97D9-C15F58FD20D4}"/>
              </a:ext>
            </a:extLst>
          </p:cNvPr>
          <p:cNvSpPr>
            <a:spLocks noGrp="1"/>
          </p:cNvSpPr>
          <p:nvPr>
            <p:ph type="title"/>
          </p:nvPr>
        </p:nvSpPr>
        <p:spPr>
          <a:xfrm>
            <a:off x="938488" y="636105"/>
            <a:ext cx="10372242" cy="1341782"/>
          </a:xfrm>
        </p:spPr>
        <p:txBody>
          <a:bodyPr>
            <a:normAutofit fontScale="90000"/>
          </a:bodyPr>
          <a:lstStyle/>
          <a:p>
            <a:r>
              <a:rPr lang="es-PA" sz="3200" b="1" dirty="0"/>
              <a:t>Los que estamos en este evento es porque nos gustan los animales y velamos por su bienestar y su buena nutrición</a:t>
            </a:r>
            <a:br>
              <a:rPr lang="es-PA" sz="3200" b="1" dirty="0"/>
            </a:br>
            <a:r>
              <a:rPr lang="es-PA" sz="3200" b="1" dirty="0"/>
              <a:t> </a:t>
            </a:r>
            <a:r>
              <a:rPr lang="es-PA" sz="3200" b="1" dirty="0">
                <a:solidFill>
                  <a:srgbClr val="FF0000"/>
                </a:solidFill>
              </a:rPr>
              <a:t>verdad que sí ?…</a:t>
            </a:r>
          </a:p>
        </p:txBody>
      </p:sp>
      <p:pic>
        <p:nvPicPr>
          <p:cNvPr id="5" name="Marcador de contenido 4">
            <a:extLst>
              <a:ext uri="{FF2B5EF4-FFF2-40B4-BE49-F238E27FC236}">
                <a16:creationId xmlns:a16="http://schemas.microsoft.com/office/drawing/2014/main" id="{CFEBAD4D-5D04-0F40-84A8-8E5CD35C0CB1}"/>
              </a:ext>
            </a:extLst>
          </p:cNvPr>
          <p:cNvPicPr>
            <a:picLocks noGrp="1" noChangeAspect="1"/>
          </p:cNvPicPr>
          <p:nvPr>
            <p:ph idx="1"/>
          </p:nvPr>
        </p:nvPicPr>
        <p:blipFill>
          <a:blip r:embed="rId2"/>
          <a:stretch>
            <a:fillRect/>
          </a:stretch>
        </p:blipFill>
        <p:spPr>
          <a:xfrm>
            <a:off x="938488" y="2497827"/>
            <a:ext cx="3317875" cy="3317875"/>
          </a:xfrm>
        </p:spPr>
      </p:pic>
      <p:pic>
        <p:nvPicPr>
          <p:cNvPr id="7" name="Imagen 6">
            <a:extLst>
              <a:ext uri="{FF2B5EF4-FFF2-40B4-BE49-F238E27FC236}">
                <a16:creationId xmlns:a16="http://schemas.microsoft.com/office/drawing/2014/main" id="{B75371D0-2097-3B4F-87C9-9341F7E7DBC4}"/>
              </a:ext>
            </a:extLst>
          </p:cNvPr>
          <p:cNvPicPr>
            <a:picLocks noChangeAspect="1"/>
          </p:cNvPicPr>
          <p:nvPr/>
        </p:nvPicPr>
        <p:blipFill>
          <a:blip r:embed="rId3"/>
          <a:stretch>
            <a:fillRect/>
          </a:stretch>
        </p:blipFill>
        <p:spPr>
          <a:xfrm>
            <a:off x="4349922" y="2497827"/>
            <a:ext cx="3492155" cy="3317875"/>
          </a:xfrm>
          <a:prstGeom prst="rect">
            <a:avLst/>
          </a:prstGeom>
        </p:spPr>
      </p:pic>
      <p:pic>
        <p:nvPicPr>
          <p:cNvPr id="9" name="Imagen 8">
            <a:extLst>
              <a:ext uri="{FF2B5EF4-FFF2-40B4-BE49-F238E27FC236}">
                <a16:creationId xmlns:a16="http://schemas.microsoft.com/office/drawing/2014/main" id="{B09F6278-EE76-A840-BD75-65887B9F70BF}"/>
              </a:ext>
            </a:extLst>
          </p:cNvPr>
          <p:cNvPicPr>
            <a:picLocks noChangeAspect="1"/>
          </p:cNvPicPr>
          <p:nvPr/>
        </p:nvPicPr>
        <p:blipFill>
          <a:blip r:embed="rId4"/>
          <a:stretch>
            <a:fillRect/>
          </a:stretch>
        </p:blipFill>
        <p:spPr>
          <a:xfrm>
            <a:off x="7935636" y="2497826"/>
            <a:ext cx="3375094" cy="3317875"/>
          </a:xfrm>
          <a:prstGeom prst="rect">
            <a:avLst/>
          </a:prstGeom>
        </p:spPr>
      </p:pic>
    </p:spTree>
    <p:extLst>
      <p:ext uri="{BB962C8B-B14F-4D97-AF65-F5344CB8AC3E}">
        <p14:creationId xmlns:p14="http://schemas.microsoft.com/office/powerpoint/2010/main" val="62624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94303-669B-C143-984C-35DCC5C338D3}"/>
              </a:ext>
            </a:extLst>
          </p:cNvPr>
          <p:cNvSpPr>
            <a:spLocks noGrp="1"/>
          </p:cNvSpPr>
          <p:nvPr>
            <p:ph type="title"/>
          </p:nvPr>
        </p:nvSpPr>
        <p:spPr>
          <a:xfrm>
            <a:off x="872359" y="645801"/>
            <a:ext cx="10447282" cy="888709"/>
          </a:xfrm>
        </p:spPr>
        <p:txBody>
          <a:bodyPr>
            <a:noAutofit/>
          </a:bodyPr>
          <a:lstStyle/>
          <a:p>
            <a:r>
              <a:rPr lang="es-PA" sz="2000" b="1" dirty="0"/>
              <a:t>Es ampliamente conocida la importancia del </a:t>
            </a:r>
            <a:r>
              <a:rPr lang="es-PA" sz="2000" b="1" dirty="0">
                <a:solidFill>
                  <a:srgbClr val="FF0000"/>
                </a:solidFill>
              </a:rPr>
              <a:t>factor nutricional </a:t>
            </a:r>
            <a:r>
              <a:rPr lang="es-PA" sz="2000" b="1" dirty="0"/>
              <a:t>y en particular el </a:t>
            </a:r>
            <a:r>
              <a:rPr lang="es-PA" sz="2000" b="1" dirty="0">
                <a:solidFill>
                  <a:srgbClr val="FF0000"/>
                </a:solidFill>
              </a:rPr>
              <a:t>mineral, </a:t>
            </a:r>
            <a:r>
              <a:rPr lang="es-PA" sz="2000" b="1" dirty="0"/>
              <a:t>para una adecuada </a:t>
            </a:r>
            <a:r>
              <a:rPr lang="es-PA" sz="2000" b="1" dirty="0">
                <a:solidFill>
                  <a:srgbClr val="00B050"/>
                </a:solidFill>
              </a:rPr>
              <a:t>salud, desarrollo, condición corporal, reproducción y productividad </a:t>
            </a:r>
            <a:r>
              <a:rPr lang="es-PA" sz="2000" b="1" dirty="0"/>
              <a:t>de los animales.</a:t>
            </a:r>
          </a:p>
        </p:txBody>
      </p:sp>
      <p:sp>
        <p:nvSpPr>
          <p:cNvPr id="3" name="Marcador de contenido 2">
            <a:extLst>
              <a:ext uri="{FF2B5EF4-FFF2-40B4-BE49-F238E27FC236}">
                <a16:creationId xmlns:a16="http://schemas.microsoft.com/office/drawing/2014/main" id="{1A120F8A-4384-D24F-9601-D907C06F3BC4}"/>
              </a:ext>
            </a:extLst>
          </p:cNvPr>
          <p:cNvSpPr>
            <a:spLocks noGrp="1"/>
          </p:cNvSpPr>
          <p:nvPr>
            <p:ph idx="1"/>
          </p:nvPr>
        </p:nvSpPr>
        <p:spPr>
          <a:xfrm>
            <a:off x="788276" y="1534510"/>
            <a:ext cx="10625958" cy="4645573"/>
          </a:xfrm>
        </p:spPr>
        <p:txBody>
          <a:bodyPr/>
          <a:lstStyle/>
          <a:p>
            <a:pPr>
              <a:buFont typeface="Wingdings" pitchFamily="2" charset="2"/>
              <a:buChar char="Ø"/>
            </a:pPr>
            <a:r>
              <a:rPr lang="es-PA" dirty="0"/>
              <a:t> </a:t>
            </a:r>
            <a:r>
              <a:rPr lang="es-PA" b="1" dirty="0"/>
              <a:t>La determinación de sus concentraciones en los pastos es la base para definir </a:t>
            </a:r>
            <a:r>
              <a:rPr lang="es-PA" b="1" dirty="0">
                <a:solidFill>
                  <a:srgbClr val="0070C0"/>
                </a:solidFill>
              </a:rPr>
              <a:t>adecuados programas de suplementación.</a:t>
            </a:r>
          </a:p>
          <a:p>
            <a:pPr>
              <a:buFont typeface="Wingdings" pitchFamily="2" charset="2"/>
              <a:buChar char="Ø"/>
            </a:pPr>
            <a:r>
              <a:rPr lang="es-PA" b="1" dirty="0"/>
              <a:t>Permite conocer los minerales que estan:</a:t>
            </a:r>
          </a:p>
          <a:p>
            <a:pPr marL="0" indent="0">
              <a:buNone/>
            </a:pPr>
            <a:r>
              <a:rPr lang="es-PA" dirty="0"/>
              <a:t>     … </a:t>
            </a:r>
            <a:r>
              <a:rPr lang="es-PA" b="1" dirty="0">
                <a:solidFill>
                  <a:srgbClr val="C00000"/>
                </a:solidFill>
              </a:rPr>
              <a:t>deficientes</a:t>
            </a:r>
          </a:p>
          <a:p>
            <a:pPr marL="0" indent="0">
              <a:buNone/>
            </a:pPr>
            <a:r>
              <a:rPr lang="es-PA" dirty="0"/>
              <a:t>     … </a:t>
            </a:r>
            <a:r>
              <a:rPr lang="es-PA" b="1" dirty="0">
                <a:solidFill>
                  <a:srgbClr val="00B050"/>
                </a:solidFill>
              </a:rPr>
              <a:t>en niveles adecuados</a:t>
            </a:r>
          </a:p>
          <a:p>
            <a:pPr marL="0" indent="0">
              <a:buNone/>
            </a:pPr>
            <a:r>
              <a:rPr lang="es-PA" dirty="0"/>
              <a:t>     … </a:t>
            </a:r>
            <a:r>
              <a:rPr lang="es-PA" b="1" dirty="0">
                <a:solidFill>
                  <a:srgbClr val="C00000"/>
                </a:solidFill>
              </a:rPr>
              <a:t>y en excesos</a:t>
            </a:r>
          </a:p>
          <a:p>
            <a:pPr marL="0" indent="0">
              <a:buNone/>
            </a:pPr>
            <a:endParaRPr lang="es-PA" dirty="0"/>
          </a:p>
        </p:txBody>
      </p:sp>
      <p:pic>
        <p:nvPicPr>
          <p:cNvPr id="5" name="Imagen 4">
            <a:extLst>
              <a:ext uri="{FF2B5EF4-FFF2-40B4-BE49-F238E27FC236}">
                <a16:creationId xmlns:a16="http://schemas.microsoft.com/office/drawing/2014/main" id="{E76FCB6F-8D2B-9D4B-B7FD-F6D5E025E20E}"/>
              </a:ext>
            </a:extLst>
          </p:cNvPr>
          <p:cNvPicPr>
            <a:picLocks noChangeAspect="1"/>
          </p:cNvPicPr>
          <p:nvPr/>
        </p:nvPicPr>
        <p:blipFill>
          <a:blip r:embed="rId2"/>
          <a:stretch>
            <a:fillRect/>
          </a:stretch>
        </p:blipFill>
        <p:spPr>
          <a:xfrm>
            <a:off x="6440557" y="2891658"/>
            <a:ext cx="4814070" cy="3288425"/>
          </a:xfrm>
          <a:prstGeom prst="rect">
            <a:avLst/>
          </a:prstGeom>
        </p:spPr>
      </p:pic>
    </p:spTree>
    <p:extLst>
      <p:ext uri="{BB962C8B-B14F-4D97-AF65-F5344CB8AC3E}">
        <p14:creationId xmlns:p14="http://schemas.microsoft.com/office/powerpoint/2010/main" val="224796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AA18B-13B0-2645-98BF-C8B9E14D8E9F}"/>
              </a:ext>
            </a:extLst>
          </p:cNvPr>
          <p:cNvSpPr>
            <a:spLocks noGrp="1"/>
          </p:cNvSpPr>
          <p:nvPr>
            <p:ph type="title"/>
          </p:nvPr>
        </p:nvSpPr>
        <p:spPr>
          <a:xfrm>
            <a:off x="851337" y="575555"/>
            <a:ext cx="10685137" cy="922292"/>
          </a:xfrm>
        </p:spPr>
        <p:txBody>
          <a:bodyPr>
            <a:noAutofit/>
          </a:bodyPr>
          <a:lstStyle/>
          <a:p>
            <a:r>
              <a:rPr lang="es-PA" sz="3600" dirty="0"/>
              <a:t>        </a:t>
            </a:r>
            <a:r>
              <a:rPr lang="es-PA" sz="3200" b="1" dirty="0"/>
              <a:t>Estudios de sondeo en 22 años nos han     permitido determinar que nuestros pastos:</a:t>
            </a:r>
          </a:p>
        </p:txBody>
      </p:sp>
      <p:sp>
        <p:nvSpPr>
          <p:cNvPr id="3" name="Marcador de contenido 2">
            <a:extLst>
              <a:ext uri="{FF2B5EF4-FFF2-40B4-BE49-F238E27FC236}">
                <a16:creationId xmlns:a16="http://schemas.microsoft.com/office/drawing/2014/main" id="{1FCB0F59-8F91-A641-B8B8-B3C425E7E3D7}"/>
              </a:ext>
            </a:extLst>
          </p:cNvPr>
          <p:cNvSpPr>
            <a:spLocks noGrp="1"/>
          </p:cNvSpPr>
          <p:nvPr>
            <p:ph idx="1"/>
          </p:nvPr>
        </p:nvSpPr>
        <p:spPr>
          <a:xfrm>
            <a:off x="756745" y="1629103"/>
            <a:ext cx="10720552" cy="4518778"/>
          </a:xfrm>
        </p:spPr>
        <p:txBody>
          <a:bodyPr>
            <a:normAutofit fontScale="77500" lnSpcReduction="20000"/>
          </a:bodyPr>
          <a:lstStyle/>
          <a:p>
            <a:pPr>
              <a:buFont typeface="Wingdings" pitchFamily="2" charset="2"/>
              <a:buChar char="v"/>
            </a:pPr>
            <a:r>
              <a:rPr lang="es-PA" b="1" dirty="0">
                <a:solidFill>
                  <a:srgbClr val="FF0000"/>
                </a:solidFill>
              </a:rPr>
              <a:t>Son deficientes en:            </a:t>
            </a:r>
            <a:r>
              <a:rPr lang="es-PA" b="1" dirty="0">
                <a:solidFill>
                  <a:srgbClr val="C00000"/>
                </a:solidFill>
              </a:rPr>
              <a:t>Se ppm   Co ppm     Cu ppm         P %               Zn ppm         Na %</a:t>
            </a:r>
          </a:p>
          <a:p>
            <a:pPr marL="0" indent="0">
              <a:buNone/>
            </a:pPr>
            <a:r>
              <a:rPr lang="es-PA" dirty="0"/>
              <a:t>    </a:t>
            </a:r>
            <a:r>
              <a:rPr lang="es-PA" b="1" dirty="0"/>
              <a:t>niveles en pastos                 (0.035      (0.04)        (0 - 6)      (0.08 - 0.18)        (20 - 35)      (0.05 - 0.10)</a:t>
            </a:r>
          </a:p>
          <a:p>
            <a:pPr marL="0" indent="0">
              <a:buNone/>
            </a:pPr>
            <a:r>
              <a:rPr lang="es-PA" dirty="0"/>
              <a:t>   </a:t>
            </a:r>
            <a:r>
              <a:rPr lang="es-PA" b="1" dirty="0">
                <a:solidFill>
                  <a:srgbClr val="00B050"/>
                </a:solidFill>
              </a:rPr>
              <a:t>nivel mínimo esperado        (0.30)       (0.10)         (10)              (0.30)               (50)              (0.10)</a:t>
            </a:r>
          </a:p>
          <a:p>
            <a:pPr marL="0" indent="0">
              <a:buNone/>
            </a:pPr>
            <a:r>
              <a:rPr lang="es-PA" b="1" dirty="0"/>
              <a:t>   </a:t>
            </a:r>
            <a:r>
              <a:rPr lang="es-PA" b="1" dirty="0">
                <a:solidFill>
                  <a:srgbClr val="0070C0"/>
                </a:solidFill>
              </a:rPr>
              <a:t>requerimiento                </a:t>
            </a:r>
            <a:r>
              <a:rPr lang="es-PA" sz="1900" b="1" dirty="0">
                <a:solidFill>
                  <a:srgbClr val="0070C0"/>
                </a:solidFill>
              </a:rPr>
              <a:t>(0.30 – 0.40)    (0.10 – 0.20)     (10 – 25)          (0.30 – 0.60)                 (50)              (0.10 – 0.18)</a:t>
            </a:r>
          </a:p>
          <a:p>
            <a:r>
              <a:rPr lang="es-PA" b="1" dirty="0">
                <a:solidFill>
                  <a:schemeClr val="tx1"/>
                </a:solidFill>
              </a:rPr>
              <a:t>(El Na mostró  niveles más limitantes en  áreas de mayor elevación con 0.05 – 0.09%</a:t>
            </a:r>
            <a:r>
              <a:rPr lang="es-PA" dirty="0">
                <a:solidFill>
                  <a:schemeClr val="tx1"/>
                </a:solidFill>
              </a:rPr>
              <a:t>).  </a:t>
            </a:r>
          </a:p>
          <a:p>
            <a:pPr>
              <a:buFont typeface="Wingdings" pitchFamily="2" charset="2"/>
              <a:buChar char="v"/>
            </a:pPr>
            <a:r>
              <a:rPr lang="es-PA" b="1" dirty="0">
                <a:solidFill>
                  <a:srgbClr val="0070C0"/>
                </a:solidFill>
              </a:rPr>
              <a:t> </a:t>
            </a:r>
            <a:r>
              <a:rPr lang="es-PA" b="1" dirty="0">
                <a:solidFill>
                  <a:srgbClr val="FF0000"/>
                </a:solidFill>
              </a:rPr>
              <a:t>poseen rangos aceptables  de:        </a:t>
            </a:r>
            <a:r>
              <a:rPr lang="es-PA" b="1" dirty="0"/>
              <a:t>Ca %                 Mg %               K %                    Mn ppm</a:t>
            </a:r>
          </a:p>
          <a:p>
            <a:pPr marL="0" indent="0">
              <a:buNone/>
            </a:pPr>
            <a:r>
              <a:rPr lang="es-PA" dirty="0"/>
              <a:t>    </a:t>
            </a:r>
            <a:r>
              <a:rPr lang="es-PA" b="1" dirty="0"/>
              <a:t>nivel en pastos                              </a:t>
            </a:r>
            <a:r>
              <a:rPr lang="es-PA" b="1"/>
              <a:t>(0.36 </a:t>
            </a:r>
            <a:r>
              <a:rPr lang="es-PA" b="1" dirty="0"/>
              <a:t>– 0.60)      (0.15 – 0.20)    (0.85 – 1.80)            (80 – 140)</a:t>
            </a:r>
          </a:p>
          <a:p>
            <a:pPr marL="0" indent="0">
              <a:buNone/>
            </a:pPr>
            <a:r>
              <a:rPr lang="es-PA" dirty="0"/>
              <a:t>    </a:t>
            </a:r>
            <a:r>
              <a:rPr lang="es-PA" b="1" dirty="0">
                <a:solidFill>
                  <a:srgbClr val="00B050"/>
                </a:solidFill>
              </a:rPr>
              <a:t>nivel mínimo esperado                     (0.30)                  (0.15)              (0.85)                      (40)</a:t>
            </a:r>
          </a:p>
          <a:p>
            <a:pPr marL="0" indent="0">
              <a:buNone/>
            </a:pPr>
            <a:r>
              <a:rPr lang="es-PA" b="1" dirty="0"/>
              <a:t>    </a:t>
            </a:r>
            <a:r>
              <a:rPr lang="es-PA" b="1" dirty="0">
                <a:solidFill>
                  <a:srgbClr val="0070C0"/>
                </a:solidFill>
              </a:rPr>
              <a:t>requerimiento                               (0.30 – 0.80)       (0.15 – 0.18)        (0.80 - 1.00)            (40)</a:t>
            </a:r>
          </a:p>
          <a:p>
            <a:pPr>
              <a:buFont typeface="Wingdings" pitchFamily="2" charset="2"/>
              <a:buChar char="v"/>
            </a:pPr>
            <a:r>
              <a:rPr lang="es-PA" b="1" dirty="0">
                <a:solidFill>
                  <a:srgbClr val="FF0000"/>
                </a:solidFill>
              </a:rPr>
              <a:t> Niveles en exceso de    Fe ppm     </a:t>
            </a:r>
            <a:r>
              <a:rPr lang="es-PA" b="1" dirty="0">
                <a:solidFill>
                  <a:srgbClr val="C00000"/>
                </a:solidFill>
              </a:rPr>
              <a:t>En época lluviosa  B del T     y    Colón</a:t>
            </a:r>
            <a:endParaRPr lang="es-PA" dirty="0">
              <a:solidFill>
                <a:srgbClr val="C00000"/>
              </a:solidFill>
            </a:endParaRPr>
          </a:p>
          <a:p>
            <a:pPr marL="0" indent="0">
              <a:buNone/>
            </a:pPr>
            <a:r>
              <a:rPr lang="es-PA" dirty="0"/>
              <a:t>    </a:t>
            </a:r>
            <a:r>
              <a:rPr lang="es-PA" b="1" dirty="0">
                <a:solidFill>
                  <a:schemeClr val="tx1"/>
                </a:solidFill>
              </a:rPr>
              <a:t>nivel en pastos              (100 – 350)                              (600 - 1000)   (800 – 1200)</a:t>
            </a:r>
          </a:p>
          <a:p>
            <a:pPr marL="0" indent="0">
              <a:buNone/>
            </a:pPr>
            <a:r>
              <a:rPr lang="es-PA" dirty="0"/>
              <a:t>    </a:t>
            </a:r>
            <a:r>
              <a:rPr lang="es-PA" b="1" dirty="0">
                <a:solidFill>
                  <a:srgbClr val="00B050"/>
                </a:solidFill>
              </a:rPr>
              <a:t>nivel mínimo esperado  (50 ppm).   </a:t>
            </a:r>
          </a:p>
        </p:txBody>
      </p:sp>
      <p:cxnSp>
        <p:nvCxnSpPr>
          <p:cNvPr id="5" name="Conector recto de flecha 4">
            <a:extLst>
              <a:ext uri="{FF2B5EF4-FFF2-40B4-BE49-F238E27FC236}">
                <a16:creationId xmlns:a16="http://schemas.microsoft.com/office/drawing/2014/main" id="{DF2F5EBF-8F51-C94A-BB17-A86BFBEFC6C2}"/>
              </a:ext>
            </a:extLst>
          </p:cNvPr>
          <p:cNvCxnSpPr>
            <a:cxnSpLocks/>
          </p:cNvCxnSpPr>
          <p:nvPr/>
        </p:nvCxnSpPr>
        <p:spPr>
          <a:xfrm>
            <a:off x="4044883" y="1861928"/>
            <a:ext cx="0" cy="22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2460E1E4-1A2E-CC4E-8ED1-06ABB00EA50F}"/>
              </a:ext>
            </a:extLst>
          </p:cNvPr>
          <p:cNvCxnSpPr>
            <a:cxnSpLocks/>
          </p:cNvCxnSpPr>
          <p:nvPr/>
        </p:nvCxnSpPr>
        <p:spPr>
          <a:xfrm>
            <a:off x="4980548" y="1870841"/>
            <a:ext cx="0" cy="22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56CE2EA4-7C2F-A34A-9B74-085D75793A03}"/>
              </a:ext>
            </a:extLst>
          </p:cNvPr>
          <p:cNvCxnSpPr>
            <a:cxnSpLocks/>
          </p:cNvCxnSpPr>
          <p:nvPr/>
        </p:nvCxnSpPr>
        <p:spPr>
          <a:xfrm>
            <a:off x="6122505" y="1870841"/>
            <a:ext cx="0" cy="22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4DCDD773-9065-084A-A41F-9A45BC8A380B}"/>
              </a:ext>
            </a:extLst>
          </p:cNvPr>
          <p:cNvCxnSpPr>
            <a:cxnSpLocks/>
          </p:cNvCxnSpPr>
          <p:nvPr/>
        </p:nvCxnSpPr>
        <p:spPr>
          <a:xfrm>
            <a:off x="7355413" y="1870841"/>
            <a:ext cx="0" cy="22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3565B12-8D1F-B047-A1FA-9ED7924D9868}"/>
              </a:ext>
            </a:extLst>
          </p:cNvPr>
          <p:cNvCxnSpPr>
            <a:cxnSpLocks/>
          </p:cNvCxnSpPr>
          <p:nvPr/>
        </p:nvCxnSpPr>
        <p:spPr>
          <a:xfrm>
            <a:off x="8811781" y="1870841"/>
            <a:ext cx="0" cy="220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99DCB0E4-4E3D-BF47-A9A9-D51FAA0F5210}"/>
              </a:ext>
            </a:extLst>
          </p:cNvPr>
          <p:cNvCxnSpPr>
            <a:cxnSpLocks/>
          </p:cNvCxnSpPr>
          <p:nvPr/>
        </p:nvCxnSpPr>
        <p:spPr>
          <a:xfrm>
            <a:off x="10207943" y="1786759"/>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B3AD0A98-667B-FC47-9CC8-B379F141358E}"/>
              </a:ext>
            </a:extLst>
          </p:cNvPr>
          <p:cNvPicPr>
            <a:picLocks noChangeAspect="1"/>
          </p:cNvPicPr>
          <p:nvPr/>
        </p:nvPicPr>
        <p:blipFill>
          <a:blip r:embed="rId2"/>
          <a:stretch>
            <a:fillRect/>
          </a:stretch>
        </p:blipFill>
        <p:spPr>
          <a:xfrm>
            <a:off x="672660" y="642729"/>
            <a:ext cx="1364862" cy="986374"/>
          </a:xfrm>
          <a:prstGeom prst="rect">
            <a:avLst/>
          </a:prstGeom>
        </p:spPr>
      </p:pic>
      <p:pic>
        <p:nvPicPr>
          <p:cNvPr id="9" name="Imagen 8">
            <a:extLst>
              <a:ext uri="{FF2B5EF4-FFF2-40B4-BE49-F238E27FC236}">
                <a16:creationId xmlns:a16="http://schemas.microsoft.com/office/drawing/2014/main" id="{8621A01C-DF1A-7E47-A9FA-B583791C6D45}"/>
              </a:ext>
            </a:extLst>
          </p:cNvPr>
          <p:cNvPicPr>
            <a:picLocks noChangeAspect="1"/>
          </p:cNvPicPr>
          <p:nvPr/>
        </p:nvPicPr>
        <p:blipFill>
          <a:blip r:embed="rId2"/>
          <a:stretch>
            <a:fillRect/>
          </a:stretch>
        </p:blipFill>
        <p:spPr>
          <a:xfrm>
            <a:off x="9694422" y="4890051"/>
            <a:ext cx="1842052" cy="1381539"/>
          </a:xfrm>
          <a:prstGeom prst="rect">
            <a:avLst/>
          </a:prstGeom>
        </p:spPr>
      </p:pic>
      <p:cxnSp>
        <p:nvCxnSpPr>
          <p:cNvPr id="12" name="Conector recto de flecha 11">
            <a:extLst>
              <a:ext uri="{FF2B5EF4-FFF2-40B4-BE49-F238E27FC236}">
                <a16:creationId xmlns:a16="http://schemas.microsoft.com/office/drawing/2014/main" id="{C701E594-58A4-DA45-B874-5814847AC117}"/>
              </a:ext>
            </a:extLst>
          </p:cNvPr>
          <p:cNvCxnSpPr>
            <a:cxnSpLocks/>
          </p:cNvCxnSpPr>
          <p:nvPr/>
        </p:nvCxnSpPr>
        <p:spPr>
          <a:xfrm>
            <a:off x="6828183" y="5128704"/>
            <a:ext cx="0" cy="22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7E0D6BB6-9757-1549-84CD-651B0F923C5F}"/>
              </a:ext>
            </a:extLst>
          </p:cNvPr>
          <p:cNvCxnSpPr>
            <a:cxnSpLocks/>
          </p:cNvCxnSpPr>
          <p:nvPr/>
        </p:nvCxnSpPr>
        <p:spPr>
          <a:xfrm>
            <a:off x="8169965" y="5128704"/>
            <a:ext cx="0" cy="22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48A6D228-A2AB-0942-91EB-D791AB8094D6}"/>
              </a:ext>
            </a:extLst>
          </p:cNvPr>
          <p:cNvCxnSpPr>
            <a:cxnSpLocks/>
          </p:cNvCxnSpPr>
          <p:nvPr/>
        </p:nvCxnSpPr>
        <p:spPr>
          <a:xfrm>
            <a:off x="4977806" y="3688686"/>
            <a:ext cx="0" cy="268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EB5267B4-1340-5A46-85FE-00D879123705}"/>
              </a:ext>
            </a:extLst>
          </p:cNvPr>
          <p:cNvCxnSpPr>
            <a:cxnSpLocks/>
          </p:cNvCxnSpPr>
          <p:nvPr/>
        </p:nvCxnSpPr>
        <p:spPr>
          <a:xfrm>
            <a:off x="6536565" y="3688686"/>
            <a:ext cx="0" cy="268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C91A9F05-89D0-FC4C-AFC4-21A46601EBCA}"/>
              </a:ext>
            </a:extLst>
          </p:cNvPr>
          <p:cNvCxnSpPr>
            <a:cxnSpLocks/>
          </p:cNvCxnSpPr>
          <p:nvPr/>
        </p:nvCxnSpPr>
        <p:spPr>
          <a:xfrm>
            <a:off x="8008824" y="3702326"/>
            <a:ext cx="0" cy="268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29AF4BF2-0333-5440-B51C-D497173599F3}"/>
              </a:ext>
            </a:extLst>
          </p:cNvPr>
          <p:cNvCxnSpPr>
            <a:cxnSpLocks/>
          </p:cNvCxnSpPr>
          <p:nvPr/>
        </p:nvCxnSpPr>
        <p:spPr>
          <a:xfrm>
            <a:off x="9764418" y="3688686"/>
            <a:ext cx="0" cy="268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E5978FD2-5112-6F4F-93C6-9D45320CC5E3}"/>
              </a:ext>
            </a:extLst>
          </p:cNvPr>
          <p:cNvCxnSpPr>
            <a:cxnSpLocks/>
          </p:cNvCxnSpPr>
          <p:nvPr/>
        </p:nvCxnSpPr>
        <p:spPr>
          <a:xfrm>
            <a:off x="3955774" y="5128704"/>
            <a:ext cx="0" cy="22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21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6DFD8-CB12-094B-BCB5-986005EBDAC4}"/>
              </a:ext>
            </a:extLst>
          </p:cNvPr>
          <p:cNvSpPr>
            <a:spLocks noGrp="1"/>
          </p:cNvSpPr>
          <p:nvPr>
            <p:ph type="title"/>
          </p:nvPr>
        </p:nvSpPr>
        <p:spPr>
          <a:xfrm>
            <a:off x="626165" y="1"/>
            <a:ext cx="11052313" cy="566292"/>
          </a:xfrm>
        </p:spPr>
        <p:txBody>
          <a:bodyPr>
            <a:normAutofit fontScale="90000"/>
          </a:bodyPr>
          <a:lstStyle/>
          <a:p>
            <a:r>
              <a:rPr lang="es-PA" sz="2000" b="1" dirty="0"/>
              <a:t> Estudios estacionales (1996 – 2018) en 9 de las 10 provincias del país, nos ha llevado a poder determinar los niveles minerales en las mezclas para suplementación.</a:t>
            </a:r>
            <a:endParaRPr lang="es-PA" sz="2000" b="1" dirty="0">
              <a:solidFill>
                <a:srgbClr val="C00000"/>
              </a:solidFill>
            </a:endParaRPr>
          </a:p>
        </p:txBody>
      </p:sp>
      <p:sp>
        <p:nvSpPr>
          <p:cNvPr id="3" name="Marcador de contenido 2">
            <a:extLst>
              <a:ext uri="{FF2B5EF4-FFF2-40B4-BE49-F238E27FC236}">
                <a16:creationId xmlns:a16="http://schemas.microsoft.com/office/drawing/2014/main" id="{D6C8EE52-35C1-4943-8BF0-5300E407092E}"/>
              </a:ext>
            </a:extLst>
          </p:cNvPr>
          <p:cNvSpPr>
            <a:spLocks noGrp="1"/>
          </p:cNvSpPr>
          <p:nvPr>
            <p:ph idx="1"/>
          </p:nvPr>
        </p:nvSpPr>
        <p:spPr>
          <a:xfrm>
            <a:off x="755374" y="675861"/>
            <a:ext cx="10644809" cy="5472691"/>
          </a:xfrm>
        </p:spPr>
        <p:txBody>
          <a:bodyPr/>
          <a:lstStyle/>
          <a:p>
            <a:pPr algn="ctr"/>
            <a:r>
              <a:rPr lang="es-PA" b="1" dirty="0"/>
              <a:t>Niveles Minerales Recomendados en Mezclas para Suplementación por Provincia,</a:t>
            </a:r>
            <a:r>
              <a:rPr lang="es-PA" b="1" dirty="0">
                <a:solidFill>
                  <a:srgbClr val="FF0000"/>
                </a:solidFill>
              </a:rPr>
              <a:t> a través de fuentes orgánicas.</a:t>
            </a:r>
          </a:p>
          <a:p>
            <a:pPr marL="0" indent="0">
              <a:buNone/>
            </a:pPr>
            <a:endParaRPr lang="es-PA" sz="2000" b="1" dirty="0"/>
          </a:p>
        </p:txBody>
      </p:sp>
      <p:graphicFrame>
        <p:nvGraphicFramePr>
          <p:cNvPr id="4" name="Tabla 3">
            <a:extLst>
              <a:ext uri="{FF2B5EF4-FFF2-40B4-BE49-F238E27FC236}">
                <a16:creationId xmlns:a16="http://schemas.microsoft.com/office/drawing/2014/main" id="{37AD5D90-254A-6B4F-82EF-CCB6AEC24E1C}"/>
              </a:ext>
            </a:extLst>
          </p:cNvPr>
          <p:cNvGraphicFramePr>
            <a:graphicFrameLocks noGrp="1"/>
          </p:cNvGraphicFramePr>
          <p:nvPr>
            <p:extLst>
              <p:ext uri="{D42A27DB-BD31-4B8C-83A1-F6EECF244321}">
                <p14:modId xmlns:p14="http://schemas.microsoft.com/office/powerpoint/2010/main" val="3545446912"/>
              </p:ext>
            </p:extLst>
          </p:nvPr>
        </p:nvGraphicFramePr>
        <p:xfrm>
          <a:off x="829916" y="1600199"/>
          <a:ext cx="10644810" cy="4219600"/>
        </p:xfrm>
        <a:graphic>
          <a:graphicData uri="http://schemas.openxmlformats.org/drawingml/2006/table">
            <a:tbl>
              <a:tblPr firstRow="1" bandRow="1">
                <a:tableStyleId>{5C22544A-7EE6-4342-B048-85BDC9FD1C3A}</a:tableStyleId>
              </a:tblPr>
              <a:tblGrid>
                <a:gridCol w="1064481">
                  <a:extLst>
                    <a:ext uri="{9D8B030D-6E8A-4147-A177-3AD203B41FA5}">
                      <a16:colId xmlns:a16="http://schemas.microsoft.com/office/drawing/2014/main" val="3766655423"/>
                    </a:ext>
                  </a:extLst>
                </a:gridCol>
                <a:gridCol w="1064481">
                  <a:extLst>
                    <a:ext uri="{9D8B030D-6E8A-4147-A177-3AD203B41FA5}">
                      <a16:colId xmlns:a16="http://schemas.microsoft.com/office/drawing/2014/main" val="475457747"/>
                    </a:ext>
                  </a:extLst>
                </a:gridCol>
                <a:gridCol w="1064481">
                  <a:extLst>
                    <a:ext uri="{9D8B030D-6E8A-4147-A177-3AD203B41FA5}">
                      <a16:colId xmlns:a16="http://schemas.microsoft.com/office/drawing/2014/main" val="2399117364"/>
                    </a:ext>
                  </a:extLst>
                </a:gridCol>
                <a:gridCol w="1159895">
                  <a:extLst>
                    <a:ext uri="{9D8B030D-6E8A-4147-A177-3AD203B41FA5}">
                      <a16:colId xmlns:a16="http://schemas.microsoft.com/office/drawing/2014/main" val="3067047424"/>
                    </a:ext>
                  </a:extLst>
                </a:gridCol>
                <a:gridCol w="969067">
                  <a:extLst>
                    <a:ext uri="{9D8B030D-6E8A-4147-A177-3AD203B41FA5}">
                      <a16:colId xmlns:a16="http://schemas.microsoft.com/office/drawing/2014/main" val="3104771341"/>
                    </a:ext>
                  </a:extLst>
                </a:gridCol>
                <a:gridCol w="959124">
                  <a:extLst>
                    <a:ext uri="{9D8B030D-6E8A-4147-A177-3AD203B41FA5}">
                      <a16:colId xmlns:a16="http://schemas.microsoft.com/office/drawing/2014/main" val="2382983394"/>
                    </a:ext>
                  </a:extLst>
                </a:gridCol>
                <a:gridCol w="1169838">
                  <a:extLst>
                    <a:ext uri="{9D8B030D-6E8A-4147-A177-3AD203B41FA5}">
                      <a16:colId xmlns:a16="http://schemas.microsoft.com/office/drawing/2014/main" val="503022550"/>
                    </a:ext>
                  </a:extLst>
                </a:gridCol>
                <a:gridCol w="1064481">
                  <a:extLst>
                    <a:ext uri="{9D8B030D-6E8A-4147-A177-3AD203B41FA5}">
                      <a16:colId xmlns:a16="http://schemas.microsoft.com/office/drawing/2014/main" val="2058070982"/>
                    </a:ext>
                  </a:extLst>
                </a:gridCol>
                <a:gridCol w="1064481">
                  <a:extLst>
                    <a:ext uri="{9D8B030D-6E8A-4147-A177-3AD203B41FA5}">
                      <a16:colId xmlns:a16="http://schemas.microsoft.com/office/drawing/2014/main" val="3794436753"/>
                    </a:ext>
                  </a:extLst>
                </a:gridCol>
                <a:gridCol w="1064481">
                  <a:extLst>
                    <a:ext uri="{9D8B030D-6E8A-4147-A177-3AD203B41FA5}">
                      <a16:colId xmlns:a16="http://schemas.microsoft.com/office/drawing/2014/main" val="971361707"/>
                    </a:ext>
                  </a:extLst>
                </a:gridCol>
              </a:tblGrid>
              <a:tr h="599378">
                <a:tc>
                  <a:txBody>
                    <a:bodyPr/>
                    <a:lstStyle/>
                    <a:p>
                      <a:r>
                        <a:rPr lang="es-PA" dirty="0"/>
                        <a:t>Mineral</a:t>
                      </a:r>
                    </a:p>
                  </a:txBody>
                  <a:tcPr/>
                </a:tc>
                <a:tc>
                  <a:txBody>
                    <a:bodyPr/>
                    <a:lstStyle/>
                    <a:p>
                      <a:r>
                        <a:rPr lang="es-PA" dirty="0"/>
                        <a:t>Chiriquí</a:t>
                      </a:r>
                    </a:p>
                  </a:txBody>
                  <a:tcPr/>
                </a:tc>
                <a:tc>
                  <a:txBody>
                    <a:bodyPr/>
                    <a:lstStyle/>
                    <a:p>
                      <a:r>
                        <a:rPr lang="es-PA" dirty="0"/>
                        <a:t>Bocas del Toro</a:t>
                      </a:r>
                    </a:p>
                  </a:txBody>
                  <a:tcPr/>
                </a:tc>
                <a:tc>
                  <a:txBody>
                    <a:bodyPr/>
                    <a:lstStyle/>
                    <a:p>
                      <a:r>
                        <a:rPr lang="es-PA" dirty="0">
                          <a:solidFill>
                            <a:srgbClr val="FF0000"/>
                          </a:solidFill>
                        </a:rPr>
                        <a:t>Veraguas</a:t>
                      </a:r>
                    </a:p>
                  </a:txBody>
                  <a:tcPr/>
                </a:tc>
                <a:tc>
                  <a:txBody>
                    <a:bodyPr/>
                    <a:lstStyle/>
                    <a:p>
                      <a:r>
                        <a:rPr lang="es-PA" dirty="0"/>
                        <a:t>Herrera</a:t>
                      </a:r>
                    </a:p>
                  </a:txBody>
                  <a:tcPr/>
                </a:tc>
                <a:tc>
                  <a:txBody>
                    <a:bodyPr/>
                    <a:lstStyle/>
                    <a:p>
                      <a:r>
                        <a:rPr lang="es-PA" dirty="0"/>
                        <a:t>Los Santos</a:t>
                      </a:r>
                    </a:p>
                  </a:txBody>
                  <a:tcPr/>
                </a:tc>
                <a:tc>
                  <a:txBody>
                    <a:bodyPr/>
                    <a:lstStyle/>
                    <a:p>
                      <a:r>
                        <a:rPr lang="es-PA" dirty="0">
                          <a:solidFill>
                            <a:srgbClr val="FF0000"/>
                          </a:solidFill>
                        </a:rPr>
                        <a:t>Coclé</a:t>
                      </a:r>
                    </a:p>
                  </a:txBody>
                  <a:tcPr/>
                </a:tc>
                <a:tc>
                  <a:txBody>
                    <a:bodyPr/>
                    <a:lstStyle/>
                    <a:p>
                      <a:r>
                        <a:rPr lang="es-PA" dirty="0"/>
                        <a:t>Colón</a:t>
                      </a:r>
                    </a:p>
                  </a:txBody>
                  <a:tcPr/>
                </a:tc>
                <a:tc>
                  <a:txBody>
                    <a:bodyPr/>
                    <a:lstStyle/>
                    <a:p>
                      <a:r>
                        <a:rPr lang="es-PA" dirty="0"/>
                        <a:t>Panamá Este</a:t>
                      </a:r>
                    </a:p>
                  </a:txBody>
                  <a:tcPr/>
                </a:tc>
                <a:tc>
                  <a:txBody>
                    <a:bodyPr/>
                    <a:lstStyle/>
                    <a:p>
                      <a:r>
                        <a:rPr lang="es-PA" dirty="0"/>
                        <a:t>Panamá Oeste</a:t>
                      </a:r>
                    </a:p>
                  </a:txBody>
                  <a:tcPr/>
                </a:tc>
                <a:extLst>
                  <a:ext uri="{0D108BD9-81ED-4DB2-BD59-A6C34878D82A}">
                    <a16:rowId xmlns:a16="http://schemas.microsoft.com/office/drawing/2014/main" val="1834583417"/>
                  </a:ext>
                </a:extLst>
              </a:tr>
              <a:tr h="511360">
                <a:tc>
                  <a:txBody>
                    <a:bodyPr/>
                    <a:lstStyle/>
                    <a:p>
                      <a:r>
                        <a:rPr lang="es-PA" b="1" dirty="0"/>
                        <a:t>Ca %</a:t>
                      </a:r>
                    </a:p>
                  </a:txBody>
                  <a:tcPr/>
                </a:tc>
                <a:tc>
                  <a:txBody>
                    <a:bodyPr/>
                    <a:lstStyle/>
                    <a:p>
                      <a:r>
                        <a:rPr lang="es-PA" b="1" dirty="0"/>
                        <a:t>10 - 12</a:t>
                      </a:r>
                    </a:p>
                  </a:txBody>
                  <a:tcPr/>
                </a:tc>
                <a:tc>
                  <a:txBody>
                    <a:bodyPr/>
                    <a:lstStyle/>
                    <a:p>
                      <a:r>
                        <a:rPr lang="es-PA" b="1" dirty="0"/>
                        <a:t>10 - 12</a:t>
                      </a:r>
                    </a:p>
                  </a:txBody>
                  <a:tcPr/>
                </a:tc>
                <a:tc>
                  <a:txBody>
                    <a:bodyPr/>
                    <a:lstStyle/>
                    <a:p>
                      <a:r>
                        <a:rPr lang="es-PA" b="1" dirty="0"/>
                        <a:t>10 - 12</a:t>
                      </a:r>
                    </a:p>
                  </a:txBody>
                  <a:tcPr/>
                </a:tc>
                <a:tc>
                  <a:txBody>
                    <a:bodyPr/>
                    <a:lstStyle/>
                    <a:p>
                      <a:r>
                        <a:rPr lang="es-PA" b="1" dirty="0"/>
                        <a:t>10 - 12</a:t>
                      </a:r>
                    </a:p>
                  </a:txBody>
                  <a:tcPr/>
                </a:tc>
                <a:tc>
                  <a:txBody>
                    <a:bodyPr/>
                    <a:lstStyle/>
                    <a:p>
                      <a:r>
                        <a:rPr lang="es-PA" b="1" dirty="0"/>
                        <a:t>10 - 12</a:t>
                      </a:r>
                    </a:p>
                  </a:txBody>
                  <a:tcPr/>
                </a:tc>
                <a:tc>
                  <a:txBody>
                    <a:bodyPr/>
                    <a:lstStyle/>
                    <a:p>
                      <a:r>
                        <a:rPr lang="es-PA" b="1" dirty="0"/>
                        <a:t>10 - 12</a:t>
                      </a:r>
                    </a:p>
                  </a:txBody>
                  <a:tcPr/>
                </a:tc>
                <a:tc>
                  <a:txBody>
                    <a:bodyPr/>
                    <a:lstStyle/>
                    <a:p>
                      <a:r>
                        <a:rPr lang="es-PA" b="1" dirty="0"/>
                        <a:t>10 - 12</a:t>
                      </a:r>
                    </a:p>
                  </a:txBody>
                  <a:tcPr/>
                </a:tc>
                <a:tc>
                  <a:txBody>
                    <a:bodyPr/>
                    <a:lstStyle/>
                    <a:p>
                      <a:r>
                        <a:rPr lang="es-PA" b="1" dirty="0"/>
                        <a:t>10 - 12</a:t>
                      </a:r>
                    </a:p>
                  </a:txBody>
                  <a:tcPr/>
                </a:tc>
                <a:tc>
                  <a:txBody>
                    <a:bodyPr/>
                    <a:lstStyle/>
                    <a:p>
                      <a:r>
                        <a:rPr lang="es-PA" b="1" dirty="0"/>
                        <a:t>10 - 12</a:t>
                      </a:r>
                    </a:p>
                  </a:txBody>
                  <a:tcPr/>
                </a:tc>
                <a:extLst>
                  <a:ext uri="{0D108BD9-81ED-4DB2-BD59-A6C34878D82A}">
                    <a16:rowId xmlns:a16="http://schemas.microsoft.com/office/drawing/2014/main" val="110116795"/>
                  </a:ext>
                </a:extLst>
              </a:tr>
              <a:tr h="511360">
                <a:tc>
                  <a:txBody>
                    <a:bodyPr/>
                    <a:lstStyle/>
                    <a:p>
                      <a:r>
                        <a:rPr lang="es-PA" b="1" dirty="0"/>
                        <a:t>P %</a:t>
                      </a:r>
                    </a:p>
                  </a:txBody>
                  <a:tcPr/>
                </a:tc>
                <a:tc>
                  <a:txBody>
                    <a:bodyPr/>
                    <a:lstStyle/>
                    <a:p>
                      <a:r>
                        <a:rPr lang="es-PA" b="1" dirty="0"/>
                        <a:t>9 - 10</a:t>
                      </a:r>
                    </a:p>
                  </a:txBody>
                  <a:tcPr/>
                </a:tc>
                <a:tc>
                  <a:txBody>
                    <a:bodyPr/>
                    <a:lstStyle/>
                    <a:p>
                      <a:r>
                        <a:rPr lang="es-PA" b="1" dirty="0"/>
                        <a:t>7 - 8</a:t>
                      </a:r>
                    </a:p>
                  </a:txBody>
                  <a:tcPr/>
                </a:tc>
                <a:tc>
                  <a:txBody>
                    <a:bodyPr/>
                    <a:lstStyle/>
                    <a:p>
                      <a:r>
                        <a:rPr lang="es-PA" b="1" dirty="0"/>
                        <a:t>9 - 10</a:t>
                      </a:r>
                    </a:p>
                  </a:txBody>
                  <a:tcPr/>
                </a:tc>
                <a:tc>
                  <a:txBody>
                    <a:bodyPr/>
                    <a:lstStyle/>
                    <a:p>
                      <a:r>
                        <a:rPr lang="es-PA" b="1" dirty="0"/>
                        <a:t>8 - 9</a:t>
                      </a:r>
                    </a:p>
                  </a:txBody>
                  <a:tcPr/>
                </a:tc>
                <a:tc>
                  <a:txBody>
                    <a:bodyPr/>
                    <a:lstStyle/>
                    <a:p>
                      <a:r>
                        <a:rPr lang="es-PA" b="1" dirty="0"/>
                        <a:t>9 - 10</a:t>
                      </a:r>
                    </a:p>
                  </a:txBody>
                  <a:tcPr/>
                </a:tc>
                <a:tc>
                  <a:txBody>
                    <a:bodyPr/>
                    <a:lstStyle/>
                    <a:p>
                      <a:r>
                        <a:rPr lang="es-PA" b="1" dirty="0"/>
                        <a:t>9 - 10</a:t>
                      </a:r>
                    </a:p>
                  </a:txBody>
                  <a:tcPr/>
                </a:tc>
                <a:tc>
                  <a:txBody>
                    <a:bodyPr/>
                    <a:lstStyle/>
                    <a:p>
                      <a:r>
                        <a:rPr lang="es-PA" b="1" dirty="0"/>
                        <a:t>7 - 8</a:t>
                      </a:r>
                    </a:p>
                  </a:txBody>
                  <a:tcPr/>
                </a:tc>
                <a:tc>
                  <a:txBody>
                    <a:bodyPr/>
                    <a:lstStyle/>
                    <a:p>
                      <a:r>
                        <a:rPr lang="es-PA" b="1" dirty="0"/>
                        <a:t>9 - 10</a:t>
                      </a:r>
                    </a:p>
                  </a:txBody>
                  <a:tcPr/>
                </a:tc>
                <a:tc>
                  <a:txBody>
                    <a:bodyPr/>
                    <a:lstStyle/>
                    <a:p>
                      <a:r>
                        <a:rPr lang="es-PA" b="1" dirty="0"/>
                        <a:t>9 - 10</a:t>
                      </a:r>
                    </a:p>
                  </a:txBody>
                  <a:tcPr/>
                </a:tc>
                <a:extLst>
                  <a:ext uri="{0D108BD9-81ED-4DB2-BD59-A6C34878D82A}">
                    <a16:rowId xmlns:a16="http://schemas.microsoft.com/office/drawing/2014/main" val="407055856"/>
                  </a:ext>
                </a:extLst>
              </a:tr>
              <a:tr h="511360">
                <a:tc>
                  <a:txBody>
                    <a:bodyPr/>
                    <a:lstStyle/>
                    <a:p>
                      <a:r>
                        <a:rPr lang="es-PA" b="1" dirty="0"/>
                        <a:t>Zn ppm</a:t>
                      </a:r>
                    </a:p>
                  </a:txBody>
                  <a:tcPr/>
                </a:tc>
                <a:tc>
                  <a:txBody>
                    <a:bodyPr/>
                    <a:lstStyle/>
                    <a:p>
                      <a:r>
                        <a:rPr lang="es-PA" b="1" dirty="0"/>
                        <a:t>3500</a:t>
                      </a:r>
                    </a:p>
                  </a:txBody>
                  <a:tcPr/>
                </a:tc>
                <a:tc>
                  <a:txBody>
                    <a:bodyPr/>
                    <a:lstStyle/>
                    <a:p>
                      <a:r>
                        <a:rPr lang="es-PA" b="1" dirty="0"/>
                        <a:t>3500</a:t>
                      </a:r>
                    </a:p>
                  </a:txBody>
                  <a:tcPr/>
                </a:tc>
                <a:tc>
                  <a:txBody>
                    <a:bodyPr/>
                    <a:lstStyle/>
                    <a:p>
                      <a:r>
                        <a:rPr lang="es-PA" b="1" dirty="0"/>
                        <a:t>3000</a:t>
                      </a:r>
                    </a:p>
                  </a:txBody>
                  <a:tcPr/>
                </a:tc>
                <a:tc>
                  <a:txBody>
                    <a:bodyPr/>
                    <a:lstStyle/>
                    <a:p>
                      <a:r>
                        <a:rPr lang="es-PA" b="1" dirty="0"/>
                        <a:t>3300</a:t>
                      </a:r>
                    </a:p>
                  </a:txBody>
                  <a:tcPr/>
                </a:tc>
                <a:tc>
                  <a:txBody>
                    <a:bodyPr/>
                    <a:lstStyle/>
                    <a:p>
                      <a:r>
                        <a:rPr lang="es-PA" b="1" dirty="0"/>
                        <a:t>3000</a:t>
                      </a:r>
                    </a:p>
                  </a:txBody>
                  <a:tcPr/>
                </a:tc>
                <a:tc>
                  <a:txBody>
                    <a:bodyPr/>
                    <a:lstStyle/>
                    <a:p>
                      <a:r>
                        <a:rPr lang="es-PA" b="1" dirty="0"/>
                        <a:t>3000</a:t>
                      </a:r>
                    </a:p>
                  </a:txBody>
                  <a:tcPr/>
                </a:tc>
                <a:tc>
                  <a:txBody>
                    <a:bodyPr/>
                    <a:lstStyle/>
                    <a:p>
                      <a:r>
                        <a:rPr lang="es-PA" b="1" dirty="0"/>
                        <a:t>3000</a:t>
                      </a:r>
                    </a:p>
                  </a:txBody>
                  <a:tcPr/>
                </a:tc>
                <a:tc>
                  <a:txBody>
                    <a:bodyPr/>
                    <a:lstStyle/>
                    <a:p>
                      <a:r>
                        <a:rPr lang="es-PA" b="1" dirty="0"/>
                        <a:t>3000</a:t>
                      </a:r>
                    </a:p>
                  </a:txBody>
                  <a:tcPr/>
                </a:tc>
                <a:tc>
                  <a:txBody>
                    <a:bodyPr/>
                    <a:lstStyle/>
                    <a:p>
                      <a:r>
                        <a:rPr lang="es-PA" b="1" dirty="0"/>
                        <a:t>3000</a:t>
                      </a:r>
                    </a:p>
                  </a:txBody>
                  <a:tcPr/>
                </a:tc>
                <a:extLst>
                  <a:ext uri="{0D108BD9-81ED-4DB2-BD59-A6C34878D82A}">
                    <a16:rowId xmlns:a16="http://schemas.microsoft.com/office/drawing/2014/main" val="1755067764"/>
                  </a:ext>
                </a:extLst>
              </a:tr>
              <a:tr h="511360">
                <a:tc>
                  <a:txBody>
                    <a:bodyPr/>
                    <a:lstStyle/>
                    <a:p>
                      <a:r>
                        <a:rPr lang="es-PA" b="1" dirty="0"/>
                        <a:t>Cu ppm</a:t>
                      </a:r>
                    </a:p>
                  </a:txBody>
                  <a:tcPr/>
                </a:tc>
                <a:tc>
                  <a:txBody>
                    <a:bodyPr/>
                    <a:lstStyle/>
                    <a:p>
                      <a:r>
                        <a:rPr lang="es-PA" b="1" dirty="0"/>
                        <a:t>1200</a:t>
                      </a:r>
                    </a:p>
                  </a:txBody>
                  <a:tcPr/>
                </a:tc>
                <a:tc>
                  <a:txBody>
                    <a:bodyPr/>
                    <a:lstStyle/>
                    <a:p>
                      <a:r>
                        <a:rPr lang="es-PA" b="1" dirty="0"/>
                        <a:t>1500</a:t>
                      </a:r>
                    </a:p>
                  </a:txBody>
                  <a:tcPr/>
                </a:tc>
                <a:tc>
                  <a:txBody>
                    <a:bodyPr/>
                    <a:lstStyle/>
                    <a:p>
                      <a:r>
                        <a:rPr lang="es-PA" b="1" dirty="0">
                          <a:solidFill>
                            <a:srgbClr val="FF0000"/>
                          </a:solidFill>
                        </a:rPr>
                        <a:t>2000</a:t>
                      </a:r>
                    </a:p>
                  </a:txBody>
                  <a:tcPr/>
                </a:tc>
                <a:tc>
                  <a:txBody>
                    <a:bodyPr/>
                    <a:lstStyle/>
                    <a:p>
                      <a:r>
                        <a:rPr lang="es-PA" b="1" dirty="0"/>
                        <a:t>1500</a:t>
                      </a:r>
                    </a:p>
                  </a:txBody>
                  <a:tcPr/>
                </a:tc>
                <a:tc>
                  <a:txBody>
                    <a:bodyPr/>
                    <a:lstStyle/>
                    <a:p>
                      <a:r>
                        <a:rPr lang="es-PA" b="1" dirty="0"/>
                        <a:t>1000</a:t>
                      </a:r>
                    </a:p>
                  </a:txBody>
                  <a:tcPr/>
                </a:tc>
                <a:tc>
                  <a:txBody>
                    <a:bodyPr/>
                    <a:lstStyle/>
                    <a:p>
                      <a:r>
                        <a:rPr lang="es-PA" b="1" dirty="0">
                          <a:solidFill>
                            <a:srgbClr val="FF0000"/>
                          </a:solidFill>
                        </a:rPr>
                        <a:t>2000</a:t>
                      </a:r>
                    </a:p>
                  </a:txBody>
                  <a:tcPr/>
                </a:tc>
                <a:tc>
                  <a:txBody>
                    <a:bodyPr/>
                    <a:lstStyle/>
                    <a:p>
                      <a:r>
                        <a:rPr lang="es-PA" b="1" dirty="0"/>
                        <a:t>1000</a:t>
                      </a:r>
                    </a:p>
                  </a:txBody>
                  <a:tcPr/>
                </a:tc>
                <a:tc>
                  <a:txBody>
                    <a:bodyPr/>
                    <a:lstStyle/>
                    <a:p>
                      <a:r>
                        <a:rPr lang="es-PA" b="1" dirty="0"/>
                        <a:t>1000</a:t>
                      </a:r>
                    </a:p>
                  </a:txBody>
                  <a:tcPr/>
                </a:tc>
                <a:tc>
                  <a:txBody>
                    <a:bodyPr/>
                    <a:lstStyle/>
                    <a:p>
                      <a:r>
                        <a:rPr lang="es-PA" b="1" dirty="0"/>
                        <a:t>1000</a:t>
                      </a:r>
                    </a:p>
                  </a:txBody>
                  <a:tcPr/>
                </a:tc>
                <a:extLst>
                  <a:ext uri="{0D108BD9-81ED-4DB2-BD59-A6C34878D82A}">
                    <a16:rowId xmlns:a16="http://schemas.microsoft.com/office/drawing/2014/main" val="11227501"/>
                  </a:ext>
                </a:extLst>
              </a:tr>
              <a:tr h="511360">
                <a:tc>
                  <a:txBody>
                    <a:bodyPr/>
                    <a:lstStyle/>
                    <a:p>
                      <a:r>
                        <a:rPr lang="es-PA" b="1" dirty="0"/>
                        <a:t>Se ppm</a:t>
                      </a:r>
                    </a:p>
                  </a:txBody>
                  <a:tcPr/>
                </a:tc>
                <a:tc>
                  <a:txBody>
                    <a:bodyPr/>
                    <a:lstStyle/>
                    <a:p>
                      <a:r>
                        <a:rPr lang="es-PA" b="1" dirty="0"/>
                        <a:t>20 - 40</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extLst>
                  <a:ext uri="{0D108BD9-81ED-4DB2-BD59-A6C34878D82A}">
                    <a16:rowId xmlns:a16="http://schemas.microsoft.com/office/drawing/2014/main" val="2323966111"/>
                  </a:ext>
                </a:extLst>
              </a:tr>
              <a:tr h="511360">
                <a:tc>
                  <a:txBody>
                    <a:bodyPr/>
                    <a:lstStyle/>
                    <a:p>
                      <a:r>
                        <a:rPr lang="es-PA" b="1" dirty="0"/>
                        <a:t>Co ppm</a:t>
                      </a:r>
                    </a:p>
                  </a:txBody>
                  <a:tcPr/>
                </a:tc>
                <a:tc>
                  <a:txBody>
                    <a:bodyPr/>
                    <a:lstStyle/>
                    <a:p>
                      <a:r>
                        <a:rPr lang="es-PA" b="1" dirty="0"/>
                        <a:t>10 - 20</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tc>
                  <a:txBody>
                    <a:bodyPr/>
                    <a:lstStyle/>
                    <a:p>
                      <a:r>
                        <a:rPr lang="es-PA" b="1" dirty="0"/>
                        <a:t>*</a:t>
                      </a:r>
                    </a:p>
                  </a:txBody>
                  <a:tcPr/>
                </a:tc>
                <a:extLst>
                  <a:ext uri="{0D108BD9-81ED-4DB2-BD59-A6C34878D82A}">
                    <a16:rowId xmlns:a16="http://schemas.microsoft.com/office/drawing/2014/main" val="1830238751"/>
                  </a:ext>
                </a:extLst>
              </a:tr>
              <a:tr h="511360">
                <a:tc>
                  <a:txBody>
                    <a:bodyPr/>
                    <a:lstStyle/>
                    <a:p>
                      <a:r>
                        <a:rPr lang="es-PA" b="1" dirty="0"/>
                        <a:t>NaCl %</a:t>
                      </a:r>
                    </a:p>
                  </a:txBody>
                  <a:tcPr/>
                </a:tc>
                <a:tc>
                  <a:txBody>
                    <a:bodyPr/>
                    <a:lstStyle/>
                    <a:p>
                      <a:r>
                        <a:rPr lang="es-PA" b="1" dirty="0"/>
                        <a:t>40 - 60</a:t>
                      </a:r>
                    </a:p>
                  </a:txBody>
                  <a:tcPr/>
                </a:tc>
                <a:tc>
                  <a:txBody>
                    <a:bodyPr/>
                    <a:lstStyle/>
                    <a:p>
                      <a:r>
                        <a:rPr lang="es-PA" b="1" dirty="0"/>
                        <a:t>40 - 60</a:t>
                      </a:r>
                    </a:p>
                  </a:txBody>
                  <a:tcPr/>
                </a:tc>
                <a:tc>
                  <a:txBody>
                    <a:bodyPr/>
                    <a:lstStyle/>
                    <a:p>
                      <a:r>
                        <a:rPr lang="es-PA" b="1" dirty="0"/>
                        <a:t>40 - 60</a:t>
                      </a:r>
                    </a:p>
                  </a:txBody>
                  <a:tcPr/>
                </a:tc>
                <a:tc>
                  <a:txBody>
                    <a:bodyPr/>
                    <a:lstStyle/>
                    <a:p>
                      <a:r>
                        <a:rPr lang="es-PA" b="1" dirty="0"/>
                        <a:t>40 - 60</a:t>
                      </a:r>
                    </a:p>
                  </a:txBody>
                  <a:tcPr/>
                </a:tc>
                <a:tc>
                  <a:txBody>
                    <a:bodyPr/>
                    <a:lstStyle/>
                    <a:p>
                      <a:r>
                        <a:rPr lang="es-PA" b="1" dirty="0"/>
                        <a:t>40 - 60</a:t>
                      </a:r>
                    </a:p>
                  </a:txBody>
                  <a:tcPr/>
                </a:tc>
                <a:tc>
                  <a:txBody>
                    <a:bodyPr/>
                    <a:lstStyle/>
                    <a:p>
                      <a:r>
                        <a:rPr lang="es-PA" b="1" dirty="0"/>
                        <a:t>40 - 60</a:t>
                      </a:r>
                    </a:p>
                  </a:txBody>
                  <a:tcPr/>
                </a:tc>
                <a:tc>
                  <a:txBody>
                    <a:bodyPr/>
                    <a:lstStyle/>
                    <a:p>
                      <a:r>
                        <a:rPr lang="es-PA" b="1" dirty="0"/>
                        <a:t>40 - 60</a:t>
                      </a:r>
                    </a:p>
                  </a:txBody>
                  <a:tcPr/>
                </a:tc>
                <a:tc>
                  <a:txBody>
                    <a:bodyPr/>
                    <a:lstStyle/>
                    <a:p>
                      <a:r>
                        <a:rPr lang="es-PA" b="1" dirty="0"/>
                        <a:t>40 - 60</a:t>
                      </a:r>
                    </a:p>
                  </a:txBody>
                  <a:tcPr/>
                </a:tc>
                <a:tc>
                  <a:txBody>
                    <a:bodyPr/>
                    <a:lstStyle/>
                    <a:p>
                      <a:r>
                        <a:rPr lang="es-PA" b="1" dirty="0"/>
                        <a:t>40 - 60</a:t>
                      </a:r>
                    </a:p>
                  </a:txBody>
                  <a:tcPr/>
                </a:tc>
                <a:extLst>
                  <a:ext uri="{0D108BD9-81ED-4DB2-BD59-A6C34878D82A}">
                    <a16:rowId xmlns:a16="http://schemas.microsoft.com/office/drawing/2014/main" val="569453877"/>
                  </a:ext>
                </a:extLst>
              </a:tr>
            </a:tbl>
          </a:graphicData>
        </a:graphic>
      </p:graphicFrame>
    </p:spTree>
    <p:extLst>
      <p:ext uri="{BB962C8B-B14F-4D97-AF65-F5344CB8AC3E}">
        <p14:creationId xmlns:p14="http://schemas.microsoft.com/office/powerpoint/2010/main" val="59415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FE96A-1AA0-6E44-812F-453AA49F2A15}"/>
              </a:ext>
            </a:extLst>
          </p:cNvPr>
          <p:cNvSpPr>
            <a:spLocks noGrp="1"/>
          </p:cNvSpPr>
          <p:nvPr>
            <p:ph type="title"/>
          </p:nvPr>
        </p:nvSpPr>
        <p:spPr>
          <a:xfrm>
            <a:off x="1295402" y="636105"/>
            <a:ext cx="9601196" cy="715618"/>
          </a:xfrm>
        </p:spPr>
        <p:txBody>
          <a:bodyPr>
            <a:normAutofit/>
          </a:bodyPr>
          <a:lstStyle/>
          <a:p>
            <a:r>
              <a:rPr lang="es-PA" sz="2000" b="1" dirty="0"/>
              <a:t>NIVELES PROMEDIOS DE MINERALES RECOMENDADOS EN MEZCLAS PARA SUPLEMENTACIÓN EN PANAMÁ Y APORTES DIARIOS.</a:t>
            </a:r>
          </a:p>
        </p:txBody>
      </p:sp>
      <p:sp>
        <p:nvSpPr>
          <p:cNvPr id="3" name="Marcador de contenido 2">
            <a:extLst>
              <a:ext uri="{FF2B5EF4-FFF2-40B4-BE49-F238E27FC236}">
                <a16:creationId xmlns:a16="http://schemas.microsoft.com/office/drawing/2014/main" id="{7BEC6AD7-EA35-D64A-A7A2-6349ABE39A7F}"/>
              </a:ext>
            </a:extLst>
          </p:cNvPr>
          <p:cNvSpPr>
            <a:spLocks noGrp="1"/>
          </p:cNvSpPr>
          <p:nvPr>
            <p:ph idx="1"/>
          </p:nvPr>
        </p:nvSpPr>
        <p:spPr>
          <a:xfrm>
            <a:off x="795130" y="1431235"/>
            <a:ext cx="10614992" cy="4750904"/>
          </a:xfrm>
        </p:spPr>
        <p:txBody>
          <a:bodyPr/>
          <a:lstStyle/>
          <a:p>
            <a:r>
              <a:rPr lang="es-PA" b="1" dirty="0">
                <a:solidFill>
                  <a:srgbClr val="FF0000"/>
                </a:solidFill>
              </a:rPr>
              <a:t>             Consumo esperado de 75 a 100 g de mezcla mineral/an./día</a:t>
            </a:r>
          </a:p>
        </p:txBody>
      </p:sp>
      <p:graphicFrame>
        <p:nvGraphicFramePr>
          <p:cNvPr id="5" name="Tabla 4">
            <a:extLst>
              <a:ext uri="{FF2B5EF4-FFF2-40B4-BE49-F238E27FC236}">
                <a16:creationId xmlns:a16="http://schemas.microsoft.com/office/drawing/2014/main" id="{073966E0-B0B6-1E4C-B7AC-D25BE1388468}"/>
              </a:ext>
            </a:extLst>
          </p:cNvPr>
          <p:cNvGraphicFramePr>
            <a:graphicFrameLocks noGrp="1"/>
          </p:cNvGraphicFramePr>
          <p:nvPr>
            <p:extLst>
              <p:ext uri="{D42A27DB-BD31-4B8C-83A1-F6EECF244321}">
                <p14:modId xmlns:p14="http://schemas.microsoft.com/office/powerpoint/2010/main" val="3570526063"/>
              </p:ext>
            </p:extLst>
          </p:nvPr>
        </p:nvGraphicFramePr>
        <p:xfrm>
          <a:off x="993914" y="2554357"/>
          <a:ext cx="10187607" cy="3379299"/>
        </p:xfrm>
        <a:graphic>
          <a:graphicData uri="http://schemas.openxmlformats.org/drawingml/2006/table">
            <a:tbl>
              <a:tblPr firstRow="1" bandRow="1">
                <a:tableStyleId>{5C22544A-7EE6-4342-B048-85BDC9FD1C3A}</a:tableStyleId>
              </a:tblPr>
              <a:tblGrid>
                <a:gridCol w="3395869">
                  <a:extLst>
                    <a:ext uri="{9D8B030D-6E8A-4147-A177-3AD203B41FA5}">
                      <a16:colId xmlns:a16="http://schemas.microsoft.com/office/drawing/2014/main" val="1808352396"/>
                    </a:ext>
                  </a:extLst>
                </a:gridCol>
                <a:gridCol w="3395869">
                  <a:extLst>
                    <a:ext uri="{9D8B030D-6E8A-4147-A177-3AD203B41FA5}">
                      <a16:colId xmlns:a16="http://schemas.microsoft.com/office/drawing/2014/main" val="1285872773"/>
                    </a:ext>
                  </a:extLst>
                </a:gridCol>
                <a:gridCol w="3395869">
                  <a:extLst>
                    <a:ext uri="{9D8B030D-6E8A-4147-A177-3AD203B41FA5}">
                      <a16:colId xmlns:a16="http://schemas.microsoft.com/office/drawing/2014/main" val="79968853"/>
                    </a:ext>
                  </a:extLst>
                </a:gridCol>
              </a:tblGrid>
              <a:tr h="482757">
                <a:tc>
                  <a:txBody>
                    <a:bodyPr/>
                    <a:lstStyle/>
                    <a:p>
                      <a:r>
                        <a:rPr lang="es-PA" dirty="0">
                          <a:solidFill>
                            <a:schemeClr val="tx1"/>
                          </a:solidFill>
                        </a:rPr>
                        <a:t>Mineral</a:t>
                      </a:r>
                    </a:p>
                  </a:txBody>
                  <a:tcPr/>
                </a:tc>
                <a:tc>
                  <a:txBody>
                    <a:bodyPr/>
                    <a:lstStyle/>
                    <a:p>
                      <a:r>
                        <a:rPr lang="es-PA" dirty="0">
                          <a:solidFill>
                            <a:schemeClr val="tx1"/>
                          </a:solidFill>
                        </a:rPr>
                        <a:t>Concentración en la mezcla</a:t>
                      </a:r>
                    </a:p>
                  </a:txBody>
                  <a:tcPr/>
                </a:tc>
                <a:tc>
                  <a:txBody>
                    <a:bodyPr/>
                    <a:lstStyle/>
                    <a:p>
                      <a:r>
                        <a:rPr lang="es-PA" dirty="0">
                          <a:solidFill>
                            <a:schemeClr val="tx1"/>
                          </a:solidFill>
                        </a:rPr>
                        <a:t>Aporte diario/an/día</a:t>
                      </a:r>
                    </a:p>
                  </a:txBody>
                  <a:tcPr/>
                </a:tc>
                <a:extLst>
                  <a:ext uri="{0D108BD9-81ED-4DB2-BD59-A6C34878D82A}">
                    <a16:rowId xmlns:a16="http://schemas.microsoft.com/office/drawing/2014/main" val="3496708431"/>
                  </a:ext>
                </a:extLst>
              </a:tr>
              <a:tr h="482757">
                <a:tc>
                  <a:txBody>
                    <a:bodyPr/>
                    <a:lstStyle/>
                    <a:p>
                      <a:r>
                        <a:rPr lang="es-PA" b="1" dirty="0"/>
                        <a:t>Ca</a:t>
                      </a:r>
                    </a:p>
                  </a:txBody>
                  <a:tcPr/>
                </a:tc>
                <a:tc>
                  <a:txBody>
                    <a:bodyPr/>
                    <a:lstStyle/>
                    <a:p>
                      <a:r>
                        <a:rPr lang="es-PA" b="1" dirty="0"/>
                        <a:t>10 – 12 %</a:t>
                      </a:r>
                    </a:p>
                  </a:txBody>
                  <a:tcPr/>
                </a:tc>
                <a:tc>
                  <a:txBody>
                    <a:bodyPr/>
                    <a:lstStyle/>
                    <a:p>
                      <a:r>
                        <a:rPr lang="es-PA" b="1" dirty="0"/>
                        <a:t>9 – 12 g</a:t>
                      </a:r>
                    </a:p>
                  </a:txBody>
                  <a:tcPr/>
                </a:tc>
                <a:extLst>
                  <a:ext uri="{0D108BD9-81ED-4DB2-BD59-A6C34878D82A}">
                    <a16:rowId xmlns:a16="http://schemas.microsoft.com/office/drawing/2014/main" val="1679436246"/>
                  </a:ext>
                </a:extLst>
              </a:tr>
              <a:tr h="482757">
                <a:tc>
                  <a:txBody>
                    <a:bodyPr/>
                    <a:lstStyle/>
                    <a:p>
                      <a:r>
                        <a:rPr lang="es-PA" b="1" dirty="0"/>
                        <a:t>P</a:t>
                      </a:r>
                    </a:p>
                  </a:txBody>
                  <a:tcPr/>
                </a:tc>
                <a:tc>
                  <a:txBody>
                    <a:bodyPr/>
                    <a:lstStyle/>
                    <a:p>
                      <a:r>
                        <a:rPr lang="es-PA" b="1" dirty="0"/>
                        <a:t>8 – 10 %</a:t>
                      </a:r>
                    </a:p>
                  </a:txBody>
                  <a:tcPr/>
                </a:tc>
                <a:tc>
                  <a:txBody>
                    <a:bodyPr/>
                    <a:lstStyle/>
                    <a:p>
                      <a:r>
                        <a:rPr lang="es-PA" b="1" dirty="0"/>
                        <a:t>6.75 – 9.0 g</a:t>
                      </a:r>
                    </a:p>
                  </a:txBody>
                  <a:tcPr/>
                </a:tc>
                <a:extLst>
                  <a:ext uri="{0D108BD9-81ED-4DB2-BD59-A6C34878D82A}">
                    <a16:rowId xmlns:a16="http://schemas.microsoft.com/office/drawing/2014/main" val="3759877860"/>
                  </a:ext>
                </a:extLst>
              </a:tr>
              <a:tr h="482757">
                <a:tc>
                  <a:txBody>
                    <a:bodyPr/>
                    <a:lstStyle/>
                    <a:p>
                      <a:r>
                        <a:rPr lang="es-PA" b="1" dirty="0"/>
                        <a:t>Zn</a:t>
                      </a:r>
                    </a:p>
                  </a:txBody>
                  <a:tcPr/>
                </a:tc>
                <a:tc>
                  <a:txBody>
                    <a:bodyPr/>
                    <a:lstStyle/>
                    <a:p>
                      <a:r>
                        <a:rPr lang="es-PA" b="1" dirty="0"/>
                        <a:t>3000 – 3500 mg/kg</a:t>
                      </a:r>
                    </a:p>
                  </a:txBody>
                  <a:tcPr/>
                </a:tc>
                <a:tc>
                  <a:txBody>
                    <a:bodyPr/>
                    <a:lstStyle/>
                    <a:p>
                      <a:r>
                        <a:rPr lang="es-PA" b="1" dirty="0"/>
                        <a:t>263 – 350 mg</a:t>
                      </a:r>
                    </a:p>
                  </a:txBody>
                  <a:tcPr/>
                </a:tc>
                <a:extLst>
                  <a:ext uri="{0D108BD9-81ED-4DB2-BD59-A6C34878D82A}">
                    <a16:rowId xmlns:a16="http://schemas.microsoft.com/office/drawing/2014/main" val="3494802567"/>
                  </a:ext>
                </a:extLst>
              </a:tr>
              <a:tr h="482757">
                <a:tc>
                  <a:txBody>
                    <a:bodyPr/>
                    <a:lstStyle/>
                    <a:p>
                      <a:r>
                        <a:rPr lang="es-PA" b="1" dirty="0"/>
                        <a:t>Cu</a:t>
                      </a:r>
                    </a:p>
                  </a:txBody>
                  <a:tcPr/>
                </a:tc>
                <a:tc>
                  <a:txBody>
                    <a:bodyPr/>
                    <a:lstStyle/>
                    <a:p>
                      <a:r>
                        <a:rPr lang="es-PA" b="1" dirty="0"/>
                        <a:t>1000 – 2000 mg/kg</a:t>
                      </a:r>
                    </a:p>
                  </a:txBody>
                  <a:tcPr/>
                </a:tc>
                <a:tc>
                  <a:txBody>
                    <a:bodyPr/>
                    <a:lstStyle/>
                    <a:p>
                      <a:r>
                        <a:rPr lang="es-PA" b="1" dirty="0"/>
                        <a:t>90 – 120 mg</a:t>
                      </a:r>
                    </a:p>
                  </a:txBody>
                  <a:tcPr/>
                </a:tc>
                <a:extLst>
                  <a:ext uri="{0D108BD9-81ED-4DB2-BD59-A6C34878D82A}">
                    <a16:rowId xmlns:a16="http://schemas.microsoft.com/office/drawing/2014/main" val="990607487"/>
                  </a:ext>
                </a:extLst>
              </a:tr>
              <a:tr h="482757">
                <a:tc>
                  <a:txBody>
                    <a:bodyPr/>
                    <a:lstStyle/>
                    <a:p>
                      <a:r>
                        <a:rPr lang="es-PA" b="1" dirty="0"/>
                        <a:t>Se</a:t>
                      </a:r>
                    </a:p>
                  </a:txBody>
                  <a:tcPr/>
                </a:tc>
                <a:tc>
                  <a:txBody>
                    <a:bodyPr/>
                    <a:lstStyle/>
                    <a:p>
                      <a:r>
                        <a:rPr lang="es-PA" b="1" dirty="0"/>
                        <a:t>20 – 40 mg/kg</a:t>
                      </a:r>
                    </a:p>
                  </a:txBody>
                  <a:tcPr/>
                </a:tc>
                <a:tc>
                  <a:txBody>
                    <a:bodyPr/>
                    <a:lstStyle/>
                    <a:p>
                      <a:r>
                        <a:rPr lang="es-PA" b="1" dirty="0"/>
                        <a:t>3 – 4 mg</a:t>
                      </a:r>
                    </a:p>
                  </a:txBody>
                  <a:tcPr/>
                </a:tc>
                <a:extLst>
                  <a:ext uri="{0D108BD9-81ED-4DB2-BD59-A6C34878D82A}">
                    <a16:rowId xmlns:a16="http://schemas.microsoft.com/office/drawing/2014/main" val="3273631292"/>
                  </a:ext>
                </a:extLst>
              </a:tr>
              <a:tr h="482757">
                <a:tc>
                  <a:txBody>
                    <a:bodyPr/>
                    <a:lstStyle/>
                    <a:p>
                      <a:r>
                        <a:rPr lang="es-PA" b="1" dirty="0"/>
                        <a:t>Co</a:t>
                      </a:r>
                    </a:p>
                  </a:txBody>
                  <a:tcPr/>
                </a:tc>
                <a:tc>
                  <a:txBody>
                    <a:bodyPr/>
                    <a:lstStyle/>
                    <a:p>
                      <a:r>
                        <a:rPr lang="es-PA" b="1" dirty="0"/>
                        <a:t>10 – 20 mg/kg</a:t>
                      </a:r>
                    </a:p>
                  </a:txBody>
                  <a:tcPr/>
                </a:tc>
                <a:tc>
                  <a:txBody>
                    <a:bodyPr/>
                    <a:lstStyle/>
                    <a:p>
                      <a:r>
                        <a:rPr lang="es-PA" b="1" dirty="0"/>
                        <a:t>1.5 – 2 mg</a:t>
                      </a:r>
                    </a:p>
                  </a:txBody>
                  <a:tcPr/>
                </a:tc>
                <a:extLst>
                  <a:ext uri="{0D108BD9-81ED-4DB2-BD59-A6C34878D82A}">
                    <a16:rowId xmlns:a16="http://schemas.microsoft.com/office/drawing/2014/main" val="3352285196"/>
                  </a:ext>
                </a:extLst>
              </a:tr>
            </a:tbl>
          </a:graphicData>
        </a:graphic>
      </p:graphicFrame>
    </p:spTree>
    <p:extLst>
      <p:ext uri="{BB962C8B-B14F-4D97-AF65-F5344CB8AC3E}">
        <p14:creationId xmlns:p14="http://schemas.microsoft.com/office/powerpoint/2010/main" val="123558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D1E34-AC8D-5B4B-A43B-25EBA5F17AEB}"/>
              </a:ext>
            </a:extLst>
          </p:cNvPr>
          <p:cNvSpPr>
            <a:spLocks noGrp="1"/>
          </p:cNvSpPr>
          <p:nvPr>
            <p:ph type="title"/>
          </p:nvPr>
        </p:nvSpPr>
        <p:spPr>
          <a:xfrm>
            <a:off x="893379" y="620111"/>
            <a:ext cx="10373711" cy="512950"/>
          </a:xfrm>
        </p:spPr>
        <p:txBody>
          <a:bodyPr>
            <a:normAutofit/>
          </a:bodyPr>
          <a:lstStyle/>
          <a:p>
            <a:r>
              <a:rPr lang="es-PA" sz="2000" b="1" dirty="0"/>
              <a:t>  El estudio de Se y Co fué realizado en la Provincia de Chiriquí.</a:t>
            </a:r>
          </a:p>
        </p:txBody>
      </p:sp>
      <p:sp>
        <p:nvSpPr>
          <p:cNvPr id="3" name="Marcador de contenido 2">
            <a:extLst>
              <a:ext uri="{FF2B5EF4-FFF2-40B4-BE49-F238E27FC236}">
                <a16:creationId xmlns:a16="http://schemas.microsoft.com/office/drawing/2014/main" id="{B33EED2C-4486-B04A-AA5A-16BE154C4C75}"/>
              </a:ext>
            </a:extLst>
          </p:cNvPr>
          <p:cNvSpPr>
            <a:spLocks noGrp="1"/>
          </p:cNvSpPr>
          <p:nvPr>
            <p:ph idx="1"/>
          </p:nvPr>
        </p:nvSpPr>
        <p:spPr>
          <a:xfrm>
            <a:off x="1179790" y="1043609"/>
            <a:ext cx="10087300" cy="5125963"/>
          </a:xfrm>
        </p:spPr>
        <p:txBody>
          <a:bodyPr>
            <a:normAutofit/>
          </a:bodyPr>
          <a:lstStyle/>
          <a:p>
            <a:pPr>
              <a:buFont typeface="Wingdings" pitchFamily="2" charset="2"/>
              <a:buChar char="Ø"/>
            </a:pPr>
            <a:r>
              <a:rPr lang="es-PA" b="1" dirty="0"/>
              <a:t>Se seleccionaron 26 localidades:</a:t>
            </a:r>
          </a:p>
          <a:p>
            <a:pPr marL="0" indent="0">
              <a:buNone/>
            </a:pPr>
            <a:r>
              <a:rPr lang="es-PA" sz="1800" b="1" dirty="0">
                <a:solidFill>
                  <a:srgbClr val="0070C0"/>
                </a:solidFill>
              </a:rPr>
              <a:t>Volcán, Alanje, Santo Tomás, Santa Marta, Divalá, Progreso, Puerto Armuelles, Bágala, Las Lomas, San Félix, San Juan, Gualaca, Rincón, Sto Domingo, Boquete, Bijagual, Boquerón, San Andrés, Gómez, San Pablo Nvo, Boquete, Chiriquí, Cañas Gordas, Remedios, San Carlos, Tolé.</a:t>
            </a:r>
          </a:p>
          <a:p>
            <a:pPr>
              <a:buFont typeface="Wingdings" pitchFamily="2" charset="2"/>
              <a:buChar char="v"/>
            </a:pPr>
            <a:r>
              <a:rPr lang="es-PA" b="1" dirty="0"/>
              <a:t>10 fincas </a:t>
            </a:r>
            <a:r>
              <a:rPr lang="es-PA" dirty="0"/>
              <a:t>por localidad</a:t>
            </a:r>
          </a:p>
          <a:p>
            <a:pPr>
              <a:buFont typeface="Wingdings" pitchFamily="2" charset="2"/>
              <a:buChar char="v"/>
            </a:pPr>
            <a:r>
              <a:rPr lang="es-PA" b="1" dirty="0"/>
              <a:t>Se muestreo parte aérea fresca de los pastos a la altura de pastoreo:</a:t>
            </a:r>
          </a:p>
          <a:p>
            <a:pPr>
              <a:buFont typeface="Wingdings" pitchFamily="2" charset="2"/>
              <a:buChar char="v"/>
            </a:pPr>
            <a:r>
              <a:rPr lang="es-PA" b="1" dirty="0"/>
              <a:t>Especies:</a:t>
            </a:r>
          </a:p>
          <a:p>
            <a:pPr marL="0" indent="0">
              <a:buNone/>
            </a:pPr>
            <a:r>
              <a:rPr lang="es-PA" sz="1800" b="1" dirty="0">
                <a:solidFill>
                  <a:srgbClr val="00B050"/>
                </a:solidFill>
              </a:rPr>
              <a:t>Brachiarias decumbens y humidícola, Digitaria swazilandenzis</a:t>
            </a:r>
          </a:p>
          <a:p>
            <a:pPr marL="0" indent="0">
              <a:buNone/>
            </a:pPr>
            <a:r>
              <a:rPr lang="es-PA" sz="1800" b="1" dirty="0">
                <a:solidFill>
                  <a:srgbClr val="00B050"/>
                </a:solidFill>
              </a:rPr>
              <a:t> Cynodon nlemfuensis, Pánicum máximum cv mombaza.</a:t>
            </a:r>
          </a:p>
          <a:p>
            <a:pPr>
              <a:buFont typeface="Wingdings" pitchFamily="2" charset="2"/>
              <a:buChar char="v"/>
            </a:pPr>
            <a:r>
              <a:rPr lang="es-PA" b="1" dirty="0"/>
              <a:t>Época lluviosa </a:t>
            </a:r>
            <a:r>
              <a:rPr lang="es-PA" sz="1800" b="1" dirty="0">
                <a:solidFill>
                  <a:srgbClr val="0070C0"/>
                </a:solidFill>
              </a:rPr>
              <a:t>(Septiembre, Octubre y Noviembre 2017)</a:t>
            </a:r>
          </a:p>
          <a:p>
            <a:pPr>
              <a:buFont typeface="Wingdings" pitchFamily="2" charset="2"/>
              <a:buChar char="v"/>
            </a:pPr>
            <a:r>
              <a:rPr lang="es-PA" b="1" dirty="0"/>
              <a:t>Época seca </a:t>
            </a:r>
            <a:r>
              <a:rPr lang="es-PA" sz="1800" b="1" dirty="0">
                <a:solidFill>
                  <a:srgbClr val="0070C0"/>
                </a:solidFill>
              </a:rPr>
              <a:t>(Enero, Febrero y Marzo de 2018).</a:t>
            </a:r>
          </a:p>
          <a:p>
            <a:pPr marL="0" indent="0">
              <a:buNone/>
            </a:pPr>
            <a:endParaRPr lang="es-PA" dirty="0"/>
          </a:p>
        </p:txBody>
      </p:sp>
      <p:pic>
        <p:nvPicPr>
          <p:cNvPr id="5" name="Imagen 4">
            <a:extLst>
              <a:ext uri="{FF2B5EF4-FFF2-40B4-BE49-F238E27FC236}">
                <a16:creationId xmlns:a16="http://schemas.microsoft.com/office/drawing/2014/main" id="{3865DF55-AC99-C049-85AF-2BEA68E46DFF}"/>
              </a:ext>
            </a:extLst>
          </p:cNvPr>
          <p:cNvPicPr>
            <a:picLocks noChangeAspect="1"/>
          </p:cNvPicPr>
          <p:nvPr/>
        </p:nvPicPr>
        <p:blipFill>
          <a:blip r:embed="rId2"/>
          <a:stretch>
            <a:fillRect/>
          </a:stretch>
        </p:blipFill>
        <p:spPr>
          <a:xfrm>
            <a:off x="7553740" y="3647662"/>
            <a:ext cx="3935894" cy="2521910"/>
          </a:xfrm>
          <a:prstGeom prst="rect">
            <a:avLst/>
          </a:prstGeom>
        </p:spPr>
      </p:pic>
    </p:spTree>
    <p:extLst>
      <p:ext uri="{BB962C8B-B14F-4D97-AF65-F5344CB8AC3E}">
        <p14:creationId xmlns:p14="http://schemas.microsoft.com/office/powerpoint/2010/main" val="304293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77C0A-908B-C841-851E-649E3790D2C7}"/>
              </a:ext>
            </a:extLst>
          </p:cNvPr>
          <p:cNvSpPr>
            <a:spLocks noGrp="1"/>
          </p:cNvSpPr>
          <p:nvPr>
            <p:ph type="title"/>
          </p:nvPr>
        </p:nvSpPr>
        <p:spPr>
          <a:xfrm>
            <a:off x="1295402" y="665922"/>
            <a:ext cx="9601196" cy="616227"/>
          </a:xfrm>
        </p:spPr>
        <p:txBody>
          <a:bodyPr>
            <a:normAutofit/>
          </a:bodyPr>
          <a:lstStyle/>
          <a:p>
            <a:r>
              <a:rPr lang="es-PA" sz="2800" b="1" dirty="0"/>
              <a:t>Por qué el Se:</a:t>
            </a:r>
          </a:p>
        </p:txBody>
      </p:sp>
      <p:sp>
        <p:nvSpPr>
          <p:cNvPr id="3" name="Marcador de contenido 2">
            <a:extLst>
              <a:ext uri="{FF2B5EF4-FFF2-40B4-BE49-F238E27FC236}">
                <a16:creationId xmlns:a16="http://schemas.microsoft.com/office/drawing/2014/main" id="{AA67D405-7289-5545-BEB8-E6CA3C446191}"/>
              </a:ext>
            </a:extLst>
          </p:cNvPr>
          <p:cNvSpPr>
            <a:spLocks noGrp="1"/>
          </p:cNvSpPr>
          <p:nvPr>
            <p:ph idx="1"/>
          </p:nvPr>
        </p:nvSpPr>
        <p:spPr>
          <a:xfrm>
            <a:off x="844825" y="1282149"/>
            <a:ext cx="10575235" cy="4820477"/>
          </a:xfrm>
        </p:spPr>
        <p:txBody>
          <a:bodyPr>
            <a:normAutofit/>
          </a:bodyPr>
          <a:lstStyle/>
          <a:p>
            <a:r>
              <a:rPr lang="es-PA" b="1" dirty="0">
                <a:solidFill>
                  <a:srgbClr val="FF0000"/>
                </a:solidFill>
              </a:rPr>
              <a:t>Porque no se ha determinado </a:t>
            </a:r>
            <a:r>
              <a:rPr lang="es-PA" b="1" dirty="0">
                <a:solidFill>
                  <a:srgbClr val="0070C0"/>
                </a:solidFill>
              </a:rPr>
              <a:t>y por </a:t>
            </a:r>
            <a:r>
              <a:rPr lang="es-PA" b="1" dirty="0">
                <a:solidFill>
                  <a:srgbClr val="FF0000"/>
                </a:solidFill>
              </a:rPr>
              <a:t>su Importancia:</a:t>
            </a:r>
          </a:p>
          <a:p>
            <a:pPr>
              <a:buFont typeface="Courier New" panose="02070309020205020404" pitchFamily="49" charset="0"/>
              <a:buChar char="o"/>
            </a:pPr>
            <a:r>
              <a:rPr lang="es-PA" b="1" dirty="0"/>
              <a:t>Parte escencial de la enzima </a:t>
            </a:r>
            <a:r>
              <a:rPr lang="es-PA" b="1" dirty="0">
                <a:solidFill>
                  <a:srgbClr val="0070C0"/>
                </a:solidFill>
              </a:rPr>
              <a:t>GSH – Px </a:t>
            </a:r>
            <a:r>
              <a:rPr lang="es-PA" b="1" dirty="0"/>
              <a:t>que protege las membranas celulares</a:t>
            </a:r>
          </a:p>
          <a:p>
            <a:pPr>
              <a:buFont typeface="Courier New" panose="02070309020205020404" pitchFamily="49" charset="0"/>
              <a:buChar char="o"/>
            </a:pPr>
            <a:r>
              <a:rPr lang="es-PA" b="1" dirty="0"/>
              <a:t>Estimula el crecimiento</a:t>
            </a:r>
          </a:p>
          <a:p>
            <a:pPr>
              <a:buFont typeface="Courier New" panose="02070309020205020404" pitchFamily="49" charset="0"/>
              <a:buChar char="o"/>
            </a:pPr>
            <a:r>
              <a:rPr lang="es-PA" b="1" dirty="0"/>
              <a:t>Fortalece el sistema inmune (minimiza incidencia de </a:t>
            </a:r>
            <a:r>
              <a:rPr lang="es-PA" b="1" dirty="0">
                <a:solidFill>
                  <a:srgbClr val="0070C0"/>
                </a:solidFill>
              </a:rPr>
              <a:t>mastitis y metritis</a:t>
            </a:r>
            <a:r>
              <a:rPr lang="es-PA" b="1" dirty="0"/>
              <a:t>)</a:t>
            </a:r>
          </a:p>
          <a:p>
            <a:pPr>
              <a:buFont typeface="Courier New" panose="02070309020205020404" pitchFamily="49" charset="0"/>
              <a:buChar char="o"/>
            </a:pPr>
            <a:r>
              <a:rPr lang="es-PA" b="1" dirty="0"/>
              <a:t>Sinergista con la vit. E en la </a:t>
            </a:r>
            <a:r>
              <a:rPr lang="es-PA" b="1" dirty="0">
                <a:solidFill>
                  <a:srgbClr val="0070C0"/>
                </a:solidFill>
              </a:rPr>
              <a:t>función antioxidante</a:t>
            </a:r>
          </a:p>
          <a:p>
            <a:pPr>
              <a:buFont typeface="Courier New" panose="02070309020205020404" pitchFamily="49" charset="0"/>
              <a:buChar char="o"/>
            </a:pPr>
            <a:r>
              <a:rPr lang="es-PA" b="1" dirty="0"/>
              <a:t>Participa en el metabolismo de la hormona tiroidea (triyodotironina)</a:t>
            </a:r>
          </a:p>
          <a:p>
            <a:pPr>
              <a:buFont typeface="Courier New" panose="02070309020205020404" pitchFamily="49" charset="0"/>
              <a:buChar char="o"/>
            </a:pPr>
            <a:r>
              <a:rPr lang="es-PA" b="1" dirty="0"/>
              <a:t>Previene la </a:t>
            </a:r>
            <a:r>
              <a:rPr lang="es-PA" b="1" dirty="0">
                <a:solidFill>
                  <a:srgbClr val="0070C0"/>
                </a:solidFill>
              </a:rPr>
              <a:t>mortalidad embrionaria </a:t>
            </a:r>
            <a:r>
              <a:rPr lang="es-PA" b="1" dirty="0"/>
              <a:t>(3 a 4 semanas) y </a:t>
            </a:r>
            <a:r>
              <a:rPr lang="es-PA" b="1" dirty="0">
                <a:solidFill>
                  <a:srgbClr val="0070C0"/>
                </a:solidFill>
              </a:rPr>
              <a:t>retención de placenta  </a:t>
            </a:r>
          </a:p>
          <a:p>
            <a:pPr>
              <a:buFont typeface="Courier New" panose="02070309020205020404" pitchFamily="49" charset="0"/>
              <a:buChar char="o"/>
            </a:pPr>
            <a:r>
              <a:rPr lang="es-PA" b="1" dirty="0"/>
              <a:t>En machos mejora la </a:t>
            </a:r>
            <a:r>
              <a:rPr lang="es-PA" b="1" dirty="0">
                <a:solidFill>
                  <a:srgbClr val="0070C0"/>
                </a:solidFill>
              </a:rPr>
              <a:t>motilidad espermática.</a:t>
            </a:r>
          </a:p>
        </p:txBody>
      </p:sp>
    </p:spTree>
    <p:extLst>
      <p:ext uri="{BB962C8B-B14F-4D97-AF65-F5344CB8AC3E}">
        <p14:creationId xmlns:p14="http://schemas.microsoft.com/office/powerpoint/2010/main" val="35675801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Orgánico</Template>
  <TotalTime>1102</TotalTime>
  <Words>1521</Words>
  <Application>Microsoft Macintosh PowerPoint</Application>
  <PresentationFormat>Panorámica</PresentationFormat>
  <Paragraphs>275</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Courier New</vt:lpstr>
      <vt:lpstr>Garamond</vt:lpstr>
      <vt:lpstr>Wingdings</vt:lpstr>
      <vt:lpstr>Orgánico</vt:lpstr>
      <vt:lpstr>Niveles Estacionales de Se y Co en Pastos de Áreas Ganaderas de la Provincia de Chiriquí.</vt:lpstr>
      <vt:lpstr>Presentación de PowerPoint</vt:lpstr>
      <vt:lpstr>Los que estamos en este evento es porque nos gustan los animales y velamos por su bienestar y su buena nutrición  verdad que sí ?…</vt:lpstr>
      <vt:lpstr>Es ampliamente conocida la importancia del factor nutricional y en particular el mineral, para una adecuada salud, desarrollo, condición corporal, reproducción y productividad de los animales.</vt:lpstr>
      <vt:lpstr>        Estudios de sondeo en 22 años nos han     permitido determinar que nuestros pastos:</vt:lpstr>
      <vt:lpstr> Estudios estacionales (1996 – 2018) en 9 de las 10 provincias del país, nos ha llevado a poder determinar los niveles minerales en las mezclas para suplementación.</vt:lpstr>
      <vt:lpstr>NIVELES PROMEDIOS DE MINERALES RECOMENDADOS EN MEZCLAS PARA SUPLEMENTACIÓN EN PANAMÁ Y APORTES DIARIOS.</vt:lpstr>
      <vt:lpstr>  El estudio de Se y Co fué realizado en la Provincia de Chiriquí.</vt:lpstr>
      <vt:lpstr>Por qué el Se:</vt:lpstr>
      <vt:lpstr>Por qué el Co:</vt:lpstr>
      <vt:lpstr>Objetivos del estudio: </vt:lpstr>
      <vt:lpstr>Resultados:</vt:lpstr>
      <vt:lpstr>Niveles promedios de Se por Especie:</vt:lpstr>
      <vt:lpstr>Niveles promedios de Co por Especie:</vt:lpstr>
      <vt:lpstr>Niveles Promedios de Se por Localidad:</vt:lpstr>
      <vt:lpstr>Niveles de Co por Localidad</vt:lpstr>
      <vt:lpstr>Conclusiones:</vt:lpstr>
      <vt:lpstr>Recomendaciones:</vt:lpstr>
      <vt:lpstr>Otras alternativas de Tipo Orgánico.    Quelato    (ligando con 2 ó + átomos donadores de electrones, forma anillos)</vt:lpstr>
      <vt:lpstr>Recomendaciones</vt:lpstr>
      <vt:lpstr>Gracias por su amable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NIVELES ESTACIONALES DE Se y Co EN PASTOS DE ÁREAS GANADERAS DE LA PROVINCIA DE CHIRIQUÍ.</dc:title>
  <dc:creator>Microsoft Office User</dc:creator>
  <cp:lastModifiedBy>Microsoft Office User</cp:lastModifiedBy>
  <cp:revision>142</cp:revision>
  <dcterms:created xsi:type="dcterms:W3CDTF">2019-06-20T13:35:25Z</dcterms:created>
  <dcterms:modified xsi:type="dcterms:W3CDTF">2019-08-15T00:39:04Z</dcterms:modified>
</cp:coreProperties>
</file>